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3" r:id="rId2"/>
    <p:sldMasterId id="2147483685" r:id="rId3"/>
    <p:sldMasterId id="2147483697" r:id="rId4"/>
  </p:sldMasterIdLst>
  <p:notesMasterIdLst>
    <p:notesMasterId r:id="rId82"/>
  </p:notesMasterIdLst>
  <p:sldIdLst>
    <p:sldId id="278" r:id="rId5"/>
    <p:sldId id="281" r:id="rId6"/>
    <p:sldId id="284" r:id="rId7"/>
    <p:sldId id="287" r:id="rId8"/>
    <p:sldId id="256" r:id="rId9"/>
    <p:sldId id="257" r:id="rId10"/>
    <p:sldId id="258" r:id="rId11"/>
    <p:sldId id="259" r:id="rId12"/>
    <p:sldId id="260" r:id="rId13"/>
    <p:sldId id="290" r:id="rId14"/>
    <p:sldId id="293" r:id="rId15"/>
    <p:sldId id="296" r:id="rId16"/>
    <p:sldId id="299" r:id="rId17"/>
    <p:sldId id="302" r:id="rId18"/>
    <p:sldId id="305" r:id="rId19"/>
    <p:sldId id="308" r:id="rId20"/>
    <p:sldId id="311" r:id="rId21"/>
    <p:sldId id="314" r:id="rId22"/>
    <p:sldId id="317" r:id="rId23"/>
    <p:sldId id="320" r:id="rId24"/>
    <p:sldId id="261" r:id="rId25"/>
    <p:sldId id="323" r:id="rId26"/>
    <p:sldId id="326" r:id="rId27"/>
    <p:sldId id="329" r:id="rId28"/>
    <p:sldId id="332" r:id="rId29"/>
    <p:sldId id="335" r:id="rId30"/>
    <p:sldId id="338" r:id="rId31"/>
    <p:sldId id="341" r:id="rId32"/>
    <p:sldId id="344" r:id="rId33"/>
    <p:sldId id="347" r:id="rId34"/>
    <p:sldId id="350" r:id="rId35"/>
    <p:sldId id="353" r:id="rId36"/>
    <p:sldId id="356" r:id="rId37"/>
    <p:sldId id="359" r:id="rId38"/>
    <p:sldId id="262" r:id="rId39"/>
    <p:sldId id="362" r:id="rId40"/>
    <p:sldId id="365" r:id="rId41"/>
    <p:sldId id="368" r:id="rId42"/>
    <p:sldId id="371" r:id="rId43"/>
    <p:sldId id="374" r:id="rId44"/>
    <p:sldId id="377" r:id="rId45"/>
    <p:sldId id="380" r:id="rId46"/>
    <p:sldId id="383" r:id="rId47"/>
    <p:sldId id="386" r:id="rId48"/>
    <p:sldId id="389" r:id="rId49"/>
    <p:sldId id="392" r:id="rId50"/>
    <p:sldId id="395" r:id="rId51"/>
    <p:sldId id="398" r:id="rId52"/>
    <p:sldId id="401" r:id="rId53"/>
    <p:sldId id="404" r:id="rId54"/>
    <p:sldId id="407" r:id="rId55"/>
    <p:sldId id="410" r:id="rId56"/>
    <p:sldId id="263" r:id="rId57"/>
    <p:sldId id="413" r:id="rId58"/>
    <p:sldId id="416" r:id="rId59"/>
    <p:sldId id="419" r:id="rId60"/>
    <p:sldId id="422" r:id="rId61"/>
    <p:sldId id="425" r:id="rId62"/>
    <p:sldId id="428" r:id="rId63"/>
    <p:sldId id="431" r:id="rId64"/>
    <p:sldId id="434" r:id="rId65"/>
    <p:sldId id="437" r:id="rId66"/>
    <p:sldId id="440" r:id="rId67"/>
    <p:sldId id="443" r:id="rId68"/>
    <p:sldId id="446" r:id="rId69"/>
    <p:sldId id="264" r:id="rId70"/>
    <p:sldId id="449" r:id="rId71"/>
    <p:sldId id="452" r:id="rId72"/>
    <p:sldId id="265" r:id="rId73"/>
    <p:sldId id="482" r:id="rId74"/>
    <p:sldId id="485" r:id="rId75"/>
    <p:sldId id="488" r:id="rId76"/>
    <p:sldId id="491" r:id="rId77"/>
    <p:sldId id="494" r:id="rId78"/>
    <p:sldId id="458" r:id="rId79"/>
    <p:sldId id="461" r:id="rId80"/>
    <p:sldId id="479" r:id="rId81"/>
  </p:sldIdLst>
  <p:sldSz cx="18288000" cy="10287000"/>
  <p:notesSz cx="6858000" cy="9144000"/>
  <p:embeddedFontLst>
    <p:embeddedFont>
      <p:font typeface="Agrandir Bold" panose="020B0604020202020204" charset="0"/>
      <p:regular r:id="rId83"/>
    </p:embeddedFont>
    <p:embeddedFont>
      <p:font typeface="Agrandir Wide" panose="020B0604020202020204" charset="0"/>
      <p:regular r:id="rId84"/>
    </p:embeddedFont>
    <p:embeddedFont>
      <p:font typeface="Agrandir Wide Bold" panose="020B0604020202020204" charset="0"/>
      <p:regular r:id="rId85"/>
    </p:embeddedFont>
    <p:embeddedFont>
      <p:font typeface="Algerian" panose="04020705040A02060702" pitchFamily="82" charset="0"/>
      <p:regular r:id="rId86"/>
    </p:embeddedFont>
    <p:embeddedFont>
      <p:font typeface="Arapey" panose="020B0604020202020204" charset="0"/>
      <p:regular r:id="rId87"/>
    </p:embeddedFont>
    <p:embeddedFont>
      <p:font typeface="Arapey Bold" panose="020B0604020202020204" charset="0"/>
      <p:regular r:id="rId88"/>
    </p:embeddedFont>
    <p:embeddedFont>
      <p:font typeface="Arial Black" panose="020B0A04020102020204" pitchFamily="34" charset="0"/>
      <p:bold r:id="rId89"/>
    </p:embeddedFont>
    <p:embeddedFont>
      <p:font typeface="Arial Rounded MT Bold" panose="020F0704030504030204" pitchFamily="34" charset="0"/>
      <p:regular r:id="rId90"/>
    </p:embeddedFont>
    <p:embeddedFont>
      <p:font typeface="Canva Student Font" panose="020B0604020202020204" charset="0"/>
      <p:regular r:id="rId91"/>
    </p:embeddedFont>
    <p:embeddedFont>
      <p:font typeface="Cascadia Code" panose="020B0609020000020004" pitchFamily="49" charset="0"/>
      <p:regular r:id="rId92"/>
      <p:bold r:id="rId93"/>
      <p:italic r:id="rId94"/>
      <p:boldItalic r:id="rId95"/>
    </p:embeddedFont>
    <p:embeddedFont>
      <p:font typeface="Cascadia Mono" panose="020B0609020000020004" pitchFamily="49" charset="0"/>
      <p:regular r:id="rId96"/>
      <p:bold r:id="rId97"/>
      <p:italic r:id="rId98"/>
      <p:boldItalic r:id="rId99"/>
    </p:embeddedFont>
    <p:embeddedFont>
      <p:font typeface="Castellar" panose="020A0402060406010301" pitchFamily="18" charset="0"/>
      <p:regular r:id="rId100"/>
    </p:embeddedFont>
    <p:embeddedFont>
      <p:font typeface="Constantia" panose="02030602050306030303" pitchFamily="18" charset="0"/>
      <p:regular r:id="rId101"/>
      <p:bold r:id="rId102"/>
      <p:italic r:id="rId103"/>
      <p:boldItalic r:id="rId104"/>
    </p:embeddedFont>
    <p:embeddedFont>
      <p:font typeface="Footlight MT Light" panose="0204060206030A020304" pitchFamily="18" charset="0"/>
      <p:regular r:id="rId105"/>
    </p:embeddedFont>
    <p:embeddedFont>
      <p:font typeface="Jokerman" panose="04090605060D06020702" pitchFamily="82" charset="0"/>
      <p:regular r:id="rId106"/>
    </p:embeddedFont>
    <p:embeddedFont>
      <p:font typeface="Maiandra GD" panose="020E0502030308020204" pitchFamily="34" charset="0"/>
      <p:regular r:id="rId107"/>
    </p:embeddedFont>
  </p:embeddedFontLst>
  <p:custDataLst>
    <p:tags r:id="rId1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font" Target="fonts/font2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20.fntdata"/><Relationship Id="rId5" Type="http://schemas.openxmlformats.org/officeDocument/2006/relationships/slide" Target="slides/slide1.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3.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1.fntdata"/><Relationship Id="rId108" Type="http://schemas.openxmlformats.org/officeDocument/2006/relationships/tags" Target="tags/tag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5.fntdata"/><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11808-B2FF-4777-9917-3C64E3A65EC1}" type="datetimeFigureOut">
              <a:rPr lang="en-IN" smtClean="0"/>
              <a:t>05-10-2025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7AF3A-B132-42E9-BF5A-3A49533E5518}" type="slidenum">
              <a:rPr lang="en-IN" smtClean="0"/>
              <a:t>‹#›</a:t>
            </a:fld>
            <a:endParaRPr lang="en-IN"/>
          </a:p>
        </p:txBody>
      </p:sp>
    </p:spTree>
    <p:extLst>
      <p:ext uri="{BB962C8B-B14F-4D97-AF65-F5344CB8AC3E}">
        <p14:creationId xmlns:p14="http://schemas.microsoft.com/office/powerpoint/2010/main" val="350803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57AF3A-B132-42E9-BF5A-3A49533E5518}" type="slidenum">
              <a:rPr lang="en-IN" smtClean="0"/>
              <a:t>3</a:t>
            </a:fld>
            <a:endParaRPr lang="en-IN"/>
          </a:p>
        </p:txBody>
      </p:sp>
    </p:spTree>
    <p:extLst>
      <p:ext uri="{BB962C8B-B14F-4D97-AF65-F5344CB8AC3E}">
        <p14:creationId xmlns:p14="http://schemas.microsoft.com/office/powerpoint/2010/main" val="353258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57AF3A-B132-42E9-BF5A-3A49533E5518}" type="slidenum">
              <a:rPr lang="en-IN" smtClean="0"/>
              <a:t>43</a:t>
            </a:fld>
            <a:endParaRPr lang="en-IN"/>
          </a:p>
        </p:txBody>
      </p:sp>
    </p:spTree>
    <p:extLst>
      <p:ext uri="{BB962C8B-B14F-4D97-AF65-F5344CB8AC3E}">
        <p14:creationId xmlns:p14="http://schemas.microsoft.com/office/powerpoint/2010/main" val="359905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000000"/>
          </a:solidFill>
        </p:spPr>
        <p:txBody>
          <a:bodyPr/>
          <a:lstStyle/>
          <a:p>
            <a:endParaRPr/>
          </a:p>
        </p:txBody>
      </p:sp>
      <p:sp>
        <p:nvSpPr>
          <p:cNvPr id="3" name="Shape 1"/>
          <p:cNvSpPr/>
          <p:nvPr/>
        </p:nvSpPr>
        <p:spPr>
          <a:xfrm>
            <a:off x="0" y="0"/>
            <a:ext cx="18288000" cy="10287000"/>
          </a:xfrm>
          <a:prstGeom prst="rect">
            <a:avLst/>
          </a:prstGeom>
          <a:solidFill>
            <a:srgbClr val="1F1F1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58650243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0.png"/><Relationship Id="rId4" Type="http://schemas.openxmlformats.org/officeDocument/2006/relationships/image" Target="../media/image7.sv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2.png"/><Relationship Id="rId4" Type="http://schemas.openxmlformats.org/officeDocument/2006/relationships/image" Target="../media/image7.sv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4.png"/><Relationship Id="rId4" Type="http://schemas.openxmlformats.org/officeDocument/2006/relationships/image" Target="../media/image7.sv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4.pn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88.png"/><Relationship Id="rId4" Type="http://schemas.openxmlformats.org/officeDocument/2006/relationships/image" Target="../media/image7.svg"/><Relationship Id="rId9" Type="http://schemas.openxmlformats.org/officeDocument/2006/relationships/image" Target="../media/image87.png"/></Relationships>
</file>

<file path=ppt/slides/_rels/slide4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0.png"/><Relationship Id="rId4" Type="http://schemas.openxmlformats.org/officeDocument/2006/relationships/image" Target="../media/image7.svg"/><Relationship Id="rId9"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2.png"/><Relationship Id="rId4" Type="http://schemas.openxmlformats.org/officeDocument/2006/relationships/image" Target="../media/image7.sv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4.png"/><Relationship Id="rId4" Type="http://schemas.openxmlformats.org/officeDocument/2006/relationships/image" Target="../media/image7.svg"/><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98.png"/></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00.png"/><Relationship Id="rId4" Type="http://schemas.openxmlformats.org/officeDocument/2006/relationships/image" Target="../media/image7.svg"/><Relationship Id="rId9"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16.png"/><Relationship Id="rId4" Type="http://schemas.openxmlformats.org/officeDocument/2006/relationships/image" Target="../media/image7.svg"/><Relationship Id="rId9" Type="http://schemas.openxmlformats.org/officeDocument/2006/relationships/image" Target="../media/image115.png"/></Relationships>
</file>

<file path=ppt/slides/_rels/slide6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18.png"/><Relationship Id="rId4" Type="http://schemas.openxmlformats.org/officeDocument/2006/relationships/image" Target="../media/image7.svg"/><Relationship Id="rId9"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22.png"/><Relationship Id="rId4" Type="http://schemas.openxmlformats.org/officeDocument/2006/relationships/image" Target="../media/image7.svg"/><Relationship Id="rId9" Type="http://schemas.openxmlformats.org/officeDocument/2006/relationships/image" Target="../media/image121.png"/></Relationships>
</file>

<file path=ppt/slides/_rels/slide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3.png"/></Relationships>
</file>

<file path=ppt/slides/_rels/slide6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4.png"/></Relationships>
</file>

<file path=ppt/slides/_rels/slide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3.svg"/><Relationship Id="rId3" Type="http://schemas.openxmlformats.org/officeDocument/2006/relationships/image" Target="../media/image19.svg"/><Relationship Id="rId21" Type="http://schemas.openxmlformats.org/officeDocument/2006/relationships/image" Target="../media/image10.png"/><Relationship Id="rId7" Type="http://schemas.openxmlformats.org/officeDocument/2006/relationships/image" Target="../media/image23.svg"/><Relationship Id="rId12" Type="http://schemas.openxmlformats.org/officeDocument/2006/relationships/image" Target="../media/image28.svg"/><Relationship Id="rId17" Type="http://schemas.openxmlformats.org/officeDocument/2006/relationships/image" Target="../media/image6.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5.sv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6.png"/><Relationship Id="rId3" Type="http://schemas.openxmlformats.org/officeDocument/2006/relationships/image" Target="../media/image133.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32.png"/><Relationship Id="rId1" Type="http://schemas.openxmlformats.org/officeDocument/2006/relationships/slideLayout" Target="../slideLayouts/slideLayout30.xml"/><Relationship Id="rId6" Type="http://schemas.openxmlformats.org/officeDocument/2006/relationships/image" Target="../media/image44.jpeg"/><Relationship Id="rId11" Type="http://schemas.openxmlformats.org/officeDocument/2006/relationships/image" Target="../media/image10.png"/><Relationship Id="rId5" Type="http://schemas.openxmlformats.org/officeDocument/2006/relationships/image" Target="../media/image135.svg"/><Relationship Id="rId10" Type="http://schemas.openxmlformats.org/officeDocument/2006/relationships/image" Target="../media/image9.svg"/><Relationship Id="rId4" Type="http://schemas.openxmlformats.org/officeDocument/2006/relationships/image" Target="../media/image134.png"/><Relationship Id="rId9" Type="http://schemas.openxmlformats.org/officeDocument/2006/relationships/image" Target="../media/image8.png"/><Relationship Id="rId14" Type="http://schemas.openxmlformats.org/officeDocument/2006/relationships/image" Target="../media/image137.svg"/></Relationships>
</file>

<file path=ppt/slides/_rels/slide7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38.jpeg"/></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44.jpeg"/><Relationship Id="rId7" Type="http://schemas.openxmlformats.org/officeDocument/2006/relationships/image" Target="../media/image11.svg"/><Relationship Id="rId2" Type="http://schemas.openxmlformats.org/officeDocument/2006/relationships/image" Target="../media/image139.jpeg"/><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41.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svg"/><Relationship Id="rId18"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24.jpeg"/><Relationship Id="rId12" Type="http://schemas.openxmlformats.org/officeDocument/2006/relationships/image" Target="../media/image31.png"/><Relationship Id="rId17" Type="http://schemas.openxmlformats.org/officeDocument/2006/relationships/image" Target="../media/image34.svg"/><Relationship Id="rId2" Type="http://schemas.openxmlformats.org/officeDocument/2006/relationships/image" Target="../media/image36.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0.svg"/><Relationship Id="rId5" Type="http://schemas.openxmlformats.org/officeDocument/2006/relationships/image" Target="../media/image22.png"/><Relationship Id="rId15" Type="http://schemas.openxmlformats.org/officeDocument/2006/relationships/image" Target="../media/image33.svg"/><Relationship Id="rId10" Type="http://schemas.openxmlformats.org/officeDocument/2006/relationships/image" Target="../media/image29.png"/><Relationship Id="rId19" Type="http://schemas.openxmlformats.org/officeDocument/2006/relationships/image" Target="../media/image35.svg"/><Relationship Id="rId4" Type="http://schemas.openxmlformats.org/officeDocument/2006/relationships/image" Target="../media/image19.svg"/><Relationship Id="rId9" Type="http://schemas.openxmlformats.org/officeDocument/2006/relationships/image" Target="../media/image26.svg"/><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2400" y="3035300"/>
            <a:ext cx="11734800" cy="247014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563"/>
              </a:lnSpc>
            </a:pPr>
            <a:r>
              <a:rPr lang="en-US" sz="8000" b="1">
                <a:solidFill>
                  <a:srgbClr val="66FF33"/>
                </a:solidFill>
                <a:latin typeface="Castellar" panose="020A0402060406010301" pitchFamily="18" charset="0"/>
                <a:ea typeface="Instrument Sans Medium" pitchFamily="34" charset="-122"/>
                <a:cs typeface="Instrument Sans Medium" pitchFamily="34" charset="-120"/>
              </a:rPr>
              <a:t>Spotify Data SET Analysis</a:t>
            </a:r>
            <a:endParaRPr lang="en-US" sz="8000" b="1">
              <a:solidFill>
                <a:srgbClr val="66FF33"/>
              </a:solidFill>
              <a:latin typeface="Castellar" panose="020A0402060406010301" pitchFamily="18" charset="0"/>
            </a:endParaRPr>
          </a:p>
        </p:txBody>
      </p:sp>
      <p:sp>
        <p:nvSpPr>
          <p:cNvPr id="6" name="Text 3"/>
          <p:cNvSpPr/>
          <p:nvPr/>
        </p:nvSpPr>
        <p:spPr>
          <a:xfrm>
            <a:off x="1438820" y="8420100"/>
            <a:ext cx="9631859" cy="44946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00"/>
              </a:lnSpc>
            </a:pPr>
            <a:r>
              <a:rPr lang="en-US" sz="4000">
                <a:solidFill>
                  <a:srgbClr val="66FF33"/>
                </a:solidFill>
                <a:latin typeface="Jokerman" panose="04090605060D06020702" pitchFamily="82" charset="0"/>
                <a:ea typeface="Open Sans" pitchFamily="34" charset="-122"/>
                <a:cs typeface="Open Sans" pitchFamily="34" charset="-120"/>
              </a:rPr>
              <a:t>A presentation by: TEAM DS ENTHUSIASTS</a:t>
            </a:r>
            <a:endParaRPr lang="en-US" sz="4000">
              <a:solidFill>
                <a:srgbClr val="66FF33"/>
              </a:solidFill>
              <a:latin typeface="Jokerman" panose="04090605060D06020702" pitchFamily="82" charset="0"/>
            </a:endParaRPr>
          </a:p>
        </p:txBody>
      </p:sp>
      <p:pic>
        <p:nvPicPr>
          <p:cNvPr id="1030" name="Picture 6" descr="This may contain: a green sound wave on a black background with the logo for spotify music studio">
            <a:extLst>
              <a:ext uri="{FF2B5EF4-FFF2-40B4-BE49-F238E27FC236}">
                <a16:creationId xmlns:a16="http://schemas.microsoft.com/office/drawing/2014/main" id="{955DFC99-5EE0-AB58-7040-4FA2480DBA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00" y="57151"/>
            <a:ext cx="12458700" cy="295274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4">
            <a:extLst>
              <a:ext uri="{FF2B5EF4-FFF2-40B4-BE49-F238E27FC236}">
                <a16:creationId xmlns:a16="http://schemas.microsoft.com/office/drawing/2014/main" id="{915D0EEC-BB99-BA70-793B-71BFADC9D05D}"/>
              </a:ext>
            </a:extLst>
          </p:cNvPr>
          <p:cNvSpPr>
            <a:spLocks noChangeAspect="1" noChangeArrowheads="1"/>
          </p:cNvSpPr>
          <p:nvPr/>
        </p:nvSpPr>
        <p:spPr bwMode="auto">
          <a:xfrm>
            <a:off x="8991600" y="-876300"/>
            <a:ext cx="6172200" cy="617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AutoShape 18">
            <a:extLst>
              <a:ext uri="{FF2B5EF4-FFF2-40B4-BE49-F238E27FC236}">
                <a16:creationId xmlns:a16="http://schemas.microsoft.com/office/drawing/2014/main" id="{A04A8BE8-F87F-9A52-5FFA-3B39F6FCD7D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pic>
        <p:nvPicPr>
          <p:cNvPr id="1044" name="Picture 20" descr="This may contain: a dj controller with headphones on it's top and lights in the background">
            <a:extLst>
              <a:ext uri="{FF2B5EF4-FFF2-40B4-BE49-F238E27FC236}">
                <a16:creationId xmlns:a16="http://schemas.microsoft.com/office/drawing/2014/main" id="{85C5A1E2-DE04-78EF-D5DE-D150C26314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484100" y="57151"/>
            <a:ext cx="5778500" cy="10115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1B70A0FC-127B-1D00-51FD-46B6CD736FBB}"/>
            </a:ext>
          </a:extLst>
        </p:cNvPr>
        <p:cNvGrpSpPr/>
        <p:nvPr/>
      </p:nvGrpSpPr>
      <p:grpSpPr>
        <a:xfrm>
          <a:off x="0" y="0"/>
          <a:ext cx="0" cy="0"/>
          <a:chOff x="0" y="0"/>
          <a:chExt cx="0" cy="0"/>
        </a:xfrm>
      </p:grpSpPr>
      <p:pic>
        <p:nvPicPr>
          <p:cNvPr id="4102" name="Picture 6">
            <a:extLst>
              <a:ext uri="{FF2B5EF4-FFF2-40B4-BE49-F238E27FC236}">
                <a16:creationId xmlns:a16="http://schemas.microsoft.com/office/drawing/2014/main" id="{08734C89-6B55-F79A-6E56-DC0CBA6596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6184" y="1133702"/>
            <a:ext cx="9934616" cy="46101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646936E-3590-C4C4-2FA9-EBE0322528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6184" y="5807302"/>
            <a:ext cx="9934616" cy="43653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B109A3C-AD99-5735-732F-8D67FF7EC29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15600" y="2857500"/>
            <a:ext cx="7191416" cy="4936898"/>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51">
            <a:extLst>
              <a:ext uri="{FF2B5EF4-FFF2-40B4-BE49-F238E27FC236}">
                <a16:creationId xmlns:a16="http://schemas.microsoft.com/office/drawing/2014/main" id="{088C1399-FD65-4CF7-7228-ED72B24E4CAA}"/>
              </a:ext>
            </a:extLst>
          </p:cNvPr>
          <p:cNvSpPr>
            <a:spLocks noGrp="1"/>
          </p:cNvSpPr>
          <p:nvPr>
            <p:ph type="title"/>
          </p:nvPr>
        </p:nvSpPr>
        <p:spPr>
          <a:xfrm>
            <a:off x="533400" y="49440"/>
            <a:ext cx="16535400" cy="1058862"/>
          </a:xfrm>
        </p:spPr>
        <p:txBody>
          <a:bodyPr>
            <a:normAutofit/>
          </a:bodyPr>
          <a:lstStyle/>
          <a:p>
            <a:r>
              <a:rPr lang="en-US" b="1">
                <a:solidFill>
                  <a:srgbClr val="00FF00"/>
                </a:solidFill>
                <a:latin typeface="Maiandra GD" panose="020E0502030308020204" pitchFamily="34" charset="0"/>
              </a:rPr>
              <a:t>Visual Analysis of categorical variable-language</a:t>
            </a:r>
            <a:endParaRPr lang="en-IN" b="1">
              <a:solidFill>
                <a:srgbClr val="00FF00"/>
              </a:solidFill>
              <a:latin typeface="Maiandra GD" panose="020E0502030308020204" pitchFamily="34" charset="0"/>
            </a:endParaRPr>
          </a:p>
        </p:txBody>
      </p:sp>
    </p:spTree>
    <p:extLst>
      <p:ext uri="{BB962C8B-B14F-4D97-AF65-F5344CB8AC3E}">
        <p14:creationId xmlns:p14="http://schemas.microsoft.com/office/powerpoint/2010/main" val="22477359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9BCC749-2E9B-311F-F001-788CC85712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4852A6E-8237-7FA4-C17F-80B8AF58310A}"/>
              </a:ext>
            </a:extLst>
          </p:cNvPr>
          <p:cNvGrpSpPr/>
          <p:nvPr/>
        </p:nvGrpSpPr>
        <p:grpSpPr>
          <a:xfrm>
            <a:off x="-598518" y="0"/>
            <a:ext cx="18834843" cy="10951123"/>
            <a:chOff x="0" y="0"/>
            <a:chExt cx="25113123" cy="14601496"/>
          </a:xfrm>
        </p:grpSpPr>
        <p:pic>
          <p:nvPicPr>
            <p:cNvPr id="3" name="Picture 3">
              <a:extLst>
                <a:ext uri="{FF2B5EF4-FFF2-40B4-BE49-F238E27FC236}">
                  <a16:creationId xmlns:a16="http://schemas.microsoft.com/office/drawing/2014/main" id="{5E3AE49D-04A8-391B-864B-22FD79FD0FCB}"/>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415ACEF1-FA58-79D9-84DB-FE0E55E5FD20}"/>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56C14554-8568-81F8-10E2-2B429BCA33FE}"/>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FCD74921-F4A6-55E2-C04A-B69A30AF1B9A}"/>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55A02150-EA1C-2427-C6BB-FF123103AA3F}"/>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55CFD808-9CCF-05FF-C93B-585F227AA6CE}"/>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4C6E9D8C-11CE-D3C0-82EC-0C5FE5EBB518}"/>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ED985606-8086-E0F2-739D-9F150E553911}"/>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D608537B-27E9-B889-B599-6950F8575841}"/>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25725760-508D-9226-271F-52EA14D36449}"/>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5AB0DAD4-148F-7AA2-A228-E2FADFBFB0B7}"/>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D59E5983-6191-2A6B-5222-68817B15626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AD0A782D-82F4-5488-8C58-095E0E3E9B04}"/>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44DB4362-AD9B-19A4-6F25-094A98FD9FB7}"/>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D329F319-BB9A-D2B5-83A2-69ABAF8EF40F}"/>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00323111-515B-7B37-811C-97C1AA66A72A}"/>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A72002F0-4437-71AF-507F-F41B838F7D01}"/>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F811C7FA-AFE1-4FEA-537D-4CCF933D5DF3}"/>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F113028C-BEAE-1526-9B8C-B4326F9EE935}"/>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2195F920-66FB-0C13-3CF7-58AFCEAA19C3}"/>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C5B24E86-6F59-5AD6-A871-88A80FB13297}"/>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3603FEC3-DC46-D130-B636-F5BE9310D200}"/>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194685BD-4F72-94A0-6864-4ECC1593C1C8}"/>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EEF0C76C-96B1-9566-F4E2-7B2F50223F05}"/>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0424F9C5-2048-3075-D283-96AFE742310B}"/>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73A8F0E1-4F2B-5295-A006-CB50586E442B}"/>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9F7A9CF3-CCBF-72A2-64C1-1453252FFA75}"/>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4B09CF2E-547D-9B2C-2224-5005AC2AA4E1}"/>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75918AC6-89AA-B172-4E9F-58EF4EABA97C}"/>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EF1545A1-B0AA-B590-FC6E-6A7B95826D7E}"/>
              </a:ext>
            </a:extLst>
          </p:cNvPr>
          <p:cNvSpPr/>
          <p:nvPr/>
        </p:nvSpPr>
        <p:spPr>
          <a:xfrm flipH="1">
            <a:off x="147490" y="90442"/>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9B8B7B6E-647E-3F79-F105-A4214D3DB917}"/>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5F7D70EE-4E8F-534E-679B-27294E907D0F}"/>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C296E8D2-A5E7-2994-E740-1AE07F0D229C}"/>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12C63C0D-CBE8-1B8B-983F-35576C7F79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8F69BBDF-1084-543B-6F74-2C74AC0FC836}"/>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827E4C47-77BD-A68B-D09B-F711707B1664}"/>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4A958AFE-0FCA-C31C-5F17-D1CF095795A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81732781-BC8B-C58B-0A00-168877868D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DC458B1A-55B9-B662-0E5B-3747BD085F27}"/>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B87E1DF0-1071-2557-0CC0-C88C8DC57B49}"/>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BD09AB4F-2D00-B0E4-7ADD-9AC16F20DB2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BCF5B644-280B-0209-16A7-D8F8FC9B4B50}"/>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FF1F0A3A-AA8D-9C6F-7FB6-878389FEDDD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F805E8CA-FC37-C406-AE46-D3434237047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5" name="TextBox 34">
            <a:extLst>
              <a:ext uri="{FF2B5EF4-FFF2-40B4-BE49-F238E27FC236}">
                <a16:creationId xmlns:a16="http://schemas.microsoft.com/office/drawing/2014/main" id="{45FDE56C-2BEA-B776-4036-E0134BCC2FD0}"/>
              </a:ext>
            </a:extLst>
          </p:cNvPr>
          <p:cNvSpPr txBox="1"/>
          <p:nvPr/>
        </p:nvSpPr>
        <p:spPr>
          <a:xfrm>
            <a:off x="1294890" y="1026105"/>
            <a:ext cx="18528534" cy="65556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Key Insights from the Three Plots</a:t>
            </a:r>
          </a:p>
          <a:p>
            <a:pPr algn="l">
              <a:buFont typeface="Arial" pitchFamily="34" charset="0"/>
              <a:buChar char="•"/>
            </a:pPr>
            <a:r>
              <a:rPr lang="en-US" sz="2000" b="0" i="0">
                <a:solidFill>
                  <a:schemeClr val="bg1"/>
                </a:solidFill>
                <a:effectLst/>
                <a:latin typeface="Maiandra GD" panose="020E0502030308020204" pitchFamily="34" charset="0"/>
              </a:rPr>
              <a:t>Top 10 Languages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English is the leading language with the highest count.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Tamil, Korean, and Hindi are also widely spoken, but in lower numbers than English.</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Telugu and Malayalam have significantly fewer representations.</a:t>
            </a:r>
          </a:p>
          <a:p>
            <a:pPr algn="l">
              <a:buFont typeface="Arial" pitchFamily="34" charset="0"/>
              <a:buChar char="•"/>
            </a:pPr>
            <a:r>
              <a:rPr lang="en-US" sz="2000" b="0" i="0">
                <a:solidFill>
                  <a:schemeClr val="bg1"/>
                </a:solidFill>
                <a:effectLst/>
                <a:latin typeface="Maiandra GD" panose="020E0502030308020204" pitchFamily="34" charset="0"/>
              </a:rPr>
              <a:t>Bottom 10 Languages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Malayalam and Telugu have the lowest occurrence among the examined languages.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There is a steep increase in representation from bottom languages to the most common ones, with English far ahead.</a:t>
            </a:r>
          </a:p>
          <a:p>
            <a:pPr algn="l">
              <a:buFont typeface="Arial" pitchFamily="34" charset="0"/>
              <a:buChar char="•"/>
            </a:pPr>
            <a:r>
              <a:rPr lang="en-US" sz="2000" b="0" i="0">
                <a:solidFill>
                  <a:schemeClr val="bg1"/>
                </a:solidFill>
                <a:effectLst/>
                <a:latin typeface="Maiandra GD" panose="020E0502030308020204" pitchFamily="34" charset="0"/>
              </a:rPr>
              <a:t>Top 5 Languages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English accounts for the largest share at 37.9%.</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"Unknown" category forms a sizable portion (21.1%), suggesting data ambiguity or missing entries.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Tamil (20.5%), Korean (11.2%), and Hindi (9.3%) fill the remaining major shares.</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English overwhelmingly dominates language usage.</a:t>
            </a:r>
          </a:p>
          <a:p>
            <a:pPr algn="l">
              <a:buFont typeface="Arial" pitchFamily="34" charset="0"/>
              <a:buChar char="•"/>
            </a:pPr>
            <a:r>
              <a:rPr lang="en-US" sz="2000" b="0" i="0">
                <a:solidFill>
                  <a:schemeClr val="bg1"/>
                </a:solidFill>
                <a:effectLst/>
                <a:latin typeface="Maiandra GD" panose="020E0502030308020204" pitchFamily="34" charset="0"/>
              </a:rPr>
              <a:t>Tamil, Korean, and Hindi represent significant minorities.</a:t>
            </a:r>
          </a:p>
          <a:p>
            <a:pPr algn="l">
              <a:buFont typeface="Arial" pitchFamily="34" charset="0"/>
              <a:buChar char="•"/>
            </a:pPr>
            <a:r>
              <a:rPr lang="en-US" sz="2000" b="0" i="0">
                <a:solidFill>
                  <a:schemeClr val="bg1"/>
                </a:solidFill>
                <a:effectLst/>
                <a:latin typeface="Maiandra GD" panose="020E0502030308020204" pitchFamily="34" charset="0"/>
              </a:rPr>
              <a:t>A large "Unknown" category indicates potential data gaps or ambiguous labeling.</a:t>
            </a:r>
          </a:p>
          <a:p>
            <a:pPr algn="l">
              <a:buFont typeface="Arial" pitchFamily="34" charset="0"/>
              <a:buChar char="•"/>
            </a:pPr>
            <a:r>
              <a:rPr lang="en-US" sz="2000" b="0" i="0">
                <a:solidFill>
                  <a:schemeClr val="bg1"/>
                </a:solidFill>
                <a:effectLst/>
                <a:latin typeface="Maiandra GD" panose="020E0502030308020204" pitchFamily="34" charset="0"/>
              </a:rPr>
              <a:t>Distribution is highly skewed, with a sharp drop from the most common to less frequent. </a:t>
            </a:r>
            <a:endParaRPr lang="en-IN" sz="2000">
              <a:latin typeface="Maiandra GD" panose="020E0502030308020204" pitchFamily="34" charset="0"/>
            </a:endParaRPr>
          </a:p>
        </p:txBody>
      </p:sp>
    </p:spTree>
    <p:extLst>
      <p:ext uri="{BB962C8B-B14F-4D97-AF65-F5344CB8AC3E}">
        <p14:creationId xmlns:p14="http://schemas.microsoft.com/office/powerpoint/2010/main" val="39185876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DCBBC99F-1CBD-590F-931D-FFF7FE956AFD}"/>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50D058E6-2DF8-DEC2-1A99-CA3A70E004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6134100"/>
            <a:ext cx="10896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83DEC81-5E18-9BB3-43A5-EB44CA0D38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800100"/>
            <a:ext cx="108966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E35F4CB-2C44-FBE2-FD42-E405A61D84F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658600" y="2628900"/>
            <a:ext cx="5991225" cy="4724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890E7C-1407-C0F1-71C9-7C7A43B0A0B7}"/>
              </a:ext>
            </a:extLst>
          </p:cNvPr>
          <p:cNvSpPr txBox="1"/>
          <p:nvPr/>
        </p:nvSpPr>
        <p:spPr>
          <a:xfrm>
            <a:off x="2590800" y="3464"/>
            <a:ext cx="145542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 artist_name</a:t>
            </a:r>
            <a:endParaRPr lang="en-IN" sz="4400" b="1">
              <a:solidFill>
                <a:srgbClr val="00FF00"/>
              </a:solidFill>
            </a:endParaRPr>
          </a:p>
        </p:txBody>
      </p:sp>
    </p:spTree>
    <p:extLst>
      <p:ext uri="{BB962C8B-B14F-4D97-AF65-F5344CB8AC3E}">
        <p14:creationId xmlns:p14="http://schemas.microsoft.com/office/powerpoint/2010/main" val="372714494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04F8DE10-69F0-11D3-C4F2-0014FB5FE6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D83639A-FE7A-313F-1B1B-B257919A0CF6}"/>
              </a:ext>
            </a:extLst>
          </p:cNvPr>
          <p:cNvGrpSpPr/>
          <p:nvPr/>
        </p:nvGrpSpPr>
        <p:grpSpPr>
          <a:xfrm>
            <a:off x="-546843" y="-114300"/>
            <a:ext cx="18834843" cy="10951123"/>
            <a:chOff x="0" y="0"/>
            <a:chExt cx="25113123" cy="14601496"/>
          </a:xfrm>
        </p:grpSpPr>
        <p:pic>
          <p:nvPicPr>
            <p:cNvPr id="3" name="Picture 3">
              <a:extLst>
                <a:ext uri="{FF2B5EF4-FFF2-40B4-BE49-F238E27FC236}">
                  <a16:creationId xmlns:a16="http://schemas.microsoft.com/office/drawing/2014/main" id="{4F9EEC07-CC11-A0C6-AD38-A61E8091F135}"/>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FD871316-3B26-827D-3A66-E100408DDA3E}"/>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E55433CC-2DA4-F4DF-2AE0-DFC8EFFB8891}"/>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B9BE7FF8-532E-B2AC-3D2B-3C8E90E07521}"/>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95200872-DE5D-14AD-2BE6-77ADB4E563F7}"/>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B2CCA061-C6E5-80D1-E92D-B4756BED358D}"/>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1A14A70A-4A25-647E-4918-6CE70FC24330}"/>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954C078C-B7CD-CFF0-65C2-27873AAC0F8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452B26EA-5C55-6FEC-220B-EEEF31A863D7}"/>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3A85E892-9CB0-562D-651A-9AEE512BB24D}"/>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8971090C-A92D-39AD-5179-9018AB0E4DB8}"/>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E3ED2570-575D-CCAA-B827-4FD4555B7CD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7453753F-AADE-13E3-E6D8-C4C16BA8233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46D76CC9-A9D2-2040-79E4-7F5652890EF6}"/>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F6BBF8D7-8E92-8161-2A78-9430A70835E3}"/>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5FB75ED0-32C9-14CF-EB27-5209582D7641}"/>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319195EF-FA61-0045-6F98-6F1C5FAD0F85}"/>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8C51AB2D-E5A2-595C-2759-8F4F346AE8AE}"/>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69DD640F-C786-7BCA-6B29-EB362AD1F84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842CD8A1-CE0C-C09A-39E0-39C0FBDB37CD}"/>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A261FB02-DB9A-A515-68E5-137EC78720F4}"/>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E1768DEA-AE55-1A8C-2645-5C1734C59F46}"/>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7C6CB327-B031-962D-4BF0-A1515CFFB5C7}"/>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29A8E699-DD0A-FA0B-B444-D6BCD2BE7802}"/>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FD9D402A-0444-92D2-7C9D-0F835F3BD81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41EBE637-BF79-FAAA-7013-8BFB7D670045}"/>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FF3ECAF7-DA17-150B-AF4C-57884EF5235C}"/>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69DC12DE-A1C0-7604-2DE3-018FAA1F29AB}"/>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E16E9594-502E-E9BF-5792-387599872A04}"/>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1B31D3F1-BDDB-C686-A742-A76C37162970}"/>
              </a:ext>
            </a:extLst>
          </p:cNvPr>
          <p:cNvSpPr/>
          <p:nvPr/>
        </p:nvSpPr>
        <p:spPr>
          <a:xfrm flipH="1">
            <a:off x="147490" y="90442"/>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7EBDA82D-48DA-9845-FEAB-060A1763DF0B}"/>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FCB21500-9CD5-F2AC-37B9-1DB58FC15B47}"/>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E5D52A15-9AC5-FC3D-26BF-7A71A3EDD357}"/>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4A1B90E4-85DA-6580-BF54-855A15BA68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1415AD3F-EE8A-4F77-33A0-8A97AD950B0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CDCC5CA5-49A3-4EB8-9710-8EBCEAD225FC}"/>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BFEADB7C-A088-84EB-F2A0-216C9EBCE6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0AB4181C-D293-BECB-F645-66F68661E2A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5F5AE880-58AD-54C4-1A68-67658EDD1CD0}"/>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38DB5C87-F9B0-730F-8E6A-C11D4B6767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5A590880-D452-F0AA-9C34-09CC0720C6D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AC47EF91-EE2C-194B-FFC5-8903007F4A75}"/>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C4F62B60-F78A-E86C-A084-ED075EB6D70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DADCA129-EA65-DB5A-4CEA-AAC2859F298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0" name="TextBox 49">
            <a:extLst>
              <a:ext uri="{FF2B5EF4-FFF2-40B4-BE49-F238E27FC236}">
                <a16:creationId xmlns:a16="http://schemas.microsoft.com/office/drawing/2014/main" id="{2B39BFF3-7546-C980-0D82-E950A1C1F007}"/>
              </a:ext>
            </a:extLst>
          </p:cNvPr>
          <p:cNvSpPr txBox="1"/>
          <p:nvPr/>
        </p:nvSpPr>
        <p:spPr>
          <a:xfrm>
            <a:off x="1761768" y="964395"/>
            <a:ext cx="17914314" cy="63094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endParaRPr lang="en-US" sz="2400">
              <a:solidFill>
                <a:schemeClr val="bg1"/>
              </a:solidFill>
            </a:endParaRPr>
          </a:p>
          <a:p>
            <a:pPr algn="l">
              <a:buNone/>
            </a:pPr>
            <a:r>
              <a:rPr lang="en-US" sz="2000" b="0" i="0">
                <a:solidFill>
                  <a:schemeClr val="bg1"/>
                </a:solidFill>
                <a:effectLst/>
                <a:latin typeface="Maiandra GD" panose="020E0502030308020204" pitchFamily="34" charset="0"/>
              </a:rPr>
              <a:t>Insights from Three Artist Plots</a:t>
            </a:r>
          </a:p>
          <a:p>
            <a:pPr algn="l">
              <a:buFont typeface="Arial" pitchFamily="34" charset="0"/>
              <a:buChar char="•"/>
            </a:pPr>
            <a:r>
              <a:rPr lang="en-US" sz="2000" b="0" i="0">
                <a:solidFill>
                  <a:schemeClr val="bg1"/>
                </a:solidFill>
                <a:effectLst/>
                <a:latin typeface="Maiandra GD" panose="020E0502030308020204" pitchFamily="34" charset="0"/>
              </a:rPr>
              <a:t>Top 10 Artists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Alan Silvestri is the most frequently represented artist.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Daniel Pemberton and Ramin Djawadi follow closely in the top ranks.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list also includes global stars like Madonna, Taylor Swift, and Justin Bieber, but their counts are lower than the top three.</a:t>
            </a:r>
          </a:p>
          <a:p>
            <a:pPr algn="l">
              <a:buFont typeface="Arial" pitchFamily="34" charset="0"/>
              <a:buChar char="•"/>
            </a:pPr>
            <a:r>
              <a:rPr lang="en-US" sz="2000" b="0" i="0">
                <a:solidFill>
                  <a:schemeClr val="bg1"/>
                </a:solidFill>
                <a:effectLst/>
                <a:latin typeface="Maiandra GD" panose="020E0502030308020204" pitchFamily="34" charset="0"/>
              </a:rPr>
              <a:t>Bottom 10 Artists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bottom artists have remarkably low and almost identical counts.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Many of these names appear to be unique or less mainstream collaborations.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distribution suggests a long tail of artist diversity beyond popular names.</a:t>
            </a:r>
          </a:p>
          <a:p>
            <a:pPr algn="l">
              <a:buFont typeface="Arial" pitchFamily="34" charset="0"/>
              <a:buChar char="•"/>
            </a:pPr>
            <a:r>
              <a:rPr lang="en-US" sz="2000" b="0" i="0">
                <a:solidFill>
                  <a:schemeClr val="bg1"/>
                </a:solidFill>
                <a:effectLst/>
                <a:latin typeface="Maiandra GD" panose="020E0502030308020204" pitchFamily="34" charset="0"/>
              </a:rPr>
              <a:t>Top 3 Artists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Alan Silvestri occupies 33.8% of the share among top 3, the largest segment.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Daniel Pemberton and Ramin Djawadi each hold roughly 33.1%, showing a near-equal split for the top 3.</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pie suggests no single artist dominates overwhelmingly at the very top.</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Alan Silvestri, Daniel Pemberton, and Ramin Djawadi are the leading artists by frequency.</a:t>
            </a:r>
          </a:p>
          <a:p>
            <a:pPr algn="l">
              <a:buFont typeface="Arial" pitchFamily="34" charset="0"/>
              <a:buChar char="•"/>
            </a:pPr>
            <a:r>
              <a:rPr lang="en-US" sz="2000" b="0" i="0">
                <a:solidFill>
                  <a:schemeClr val="bg1"/>
                </a:solidFill>
                <a:effectLst/>
                <a:latin typeface="Maiandra GD" panose="020E0502030308020204" pitchFamily="34" charset="0"/>
              </a:rPr>
              <a:t>While top artists are well represented, artist diversity is very high in the dataset with many names appearing minimally.</a:t>
            </a:r>
          </a:p>
          <a:p>
            <a:pPr algn="l">
              <a:buFont typeface="Arial" pitchFamily="34" charset="0"/>
              <a:buChar char="•"/>
            </a:pPr>
            <a:r>
              <a:rPr lang="en-US" sz="2000" b="0" i="0">
                <a:solidFill>
                  <a:schemeClr val="bg1"/>
                </a:solidFill>
                <a:effectLst/>
                <a:latin typeface="Maiandra GD" panose="020E0502030308020204" pitchFamily="34" charset="0"/>
              </a:rPr>
              <a:t>Most of the dataset is concentrated among a few top artists, but there is a long tail of lesser-known or unique contributors.</a:t>
            </a:r>
          </a:p>
        </p:txBody>
      </p:sp>
    </p:spTree>
    <p:extLst>
      <p:ext uri="{BB962C8B-B14F-4D97-AF65-F5344CB8AC3E}">
        <p14:creationId xmlns:p14="http://schemas.microsoft.com/office/powerpoint/2010/main" val="30461391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306EC314-237F-B4A2-BA01-DD928DF8F50C}"/>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234BEEF-4CCB-0F75-0CC0-E5F62267C8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1181100"/>
            <a:ext cx="9906000" cy="40671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B060F35-2C70-0643-F011-B6012B691D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44200" y="2705100"/>
            <a:ext cx="7238999" cy="4876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1D972DC-9572-D311-7537-BD749962FA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5800" y="5370720"/>
            <a:ext cx="9906000" cy="4651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36FE9B-AC6E-2333-17AD-3FE1820CDDF6}"/>
              </a:ext>
            </a:extLst>
          </p:cNvPr>
          <p:cNvSpPr txBox="1"/>
          <p:nvPr/>
        </p:nvSpPr>
        <p:spPr>
          <a:xfrm>
            <a:off x="2438400" y="239276"/>
            <a:ext cx="139446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 track_name</a:t>
            </a:r>
            <a:endParaRPr lang="en-IN" sz="4400" b="1">
              <a:solidFill>
                <a:srgbClr val="00FF00"/>
              </a:solidFill>
            </a:endParaRPr>
          </a:p>
        </p:txBody>
      </p:sp>
    </p:spTree>
    <p:extLst>
      <p:ext uri="{BB962C8B-B14F-4D97-AF65-F5344CB8AC3E}">
        <p14:creationId xmlns:p14="http://schemas.microsoft.com/office/powerpoint/2010/main" val="21180233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44E3469B-73FA-7E1C-B50D-810C5F7F5A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92C503-65B2-68DF-7D58-601ED039DA1B}"/>
              </a:ext>
            </a:extLst>
          </p:cNvPr>
          <p:cNvGrpSpPr/>
          <p:nvPr/>
        </p:nvGrpSpPr>
        <p:grpSpPr>
          <a:xfrm>
            <a:off x="-869642" y="-190500"/>
            <a:ext cx="18834843" cy="10951123"/>
            <a:chOff x="0" y="0"/>
            <a:chExt cx="25113123" cy="14601496"/>
          </a:xfrm>
        </p:grpSpPr>
        <p:pic>
          <p:nvPicPr>
            <p:cNvPr id="3" name="Picture 3">
              <a:extLst>
                <a:ext uri="{FF2B5EF4-FFF2-40B4-BE49-F238E27FC236}">
                  <a16:creationId xmlns:a16="http://schemas.microsoft.com/office/drawing/2014/main" id="{99FD9DA3-77D7-A6BD-23B4-3D6C696428FE}"/>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EE1855FD-100A-2DAB-BE99-4AD9B891BD1A}"/>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C001A4D5-62C5-A3CA-948A-FA8E616DFAF4}"/>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B79A25A3-D330-4E19-9D5A-F48CCD269B6B}"/>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C80C357A-5783-9A11-723C-B2F5C7161B86}"/>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5388EA8A-9259-2FEA-256A-1106055C92BD}"/>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10D1F72B-E231-9B08-EF8F-DD03884F4267}"/>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3EC54BE8-C9F2-0A35-1870-266D651FC9D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119C1C39-0956-618B-ABE4-2934ED31CBFB}"/>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7D9AC950-861B-B8EB-0F59-FDC052AF75C7}"/>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1D16B5CF-C134-0B7B-67B5-F2CEA8FA0E4B}"/>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9A0E7892-F695-0F16-ABC4-03EE84E4E90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867B4979-363D-4FB0-AA8A-097344E885A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74BA244D-F08D-5334-99E3-BCC39D04C1A2}"/>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220071E9-1460-42E0-CC37-3BAE09EAEF5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1139700F-98AF-6467-2F19-040F94787A8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1900F223-629A-B0A2-6488-5B1D8412A832}"/>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F3C1D7F8-8850-6C95-CDE0-1EEF53A9BAE6}"/>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A6F93E69-3D2A-1756-5583-4651EE90E43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28525ADA-34A0-A2C7-AFB6-48ACD1888F4E}"/>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BFF635F2-92C0-F992-F493-E1090CC6407E}"/>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FE425CA8-0BC0-91E3-619C-F59656C555E8}"/>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35901699-F270-99AF-858F-015377C2F91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137AB7B2-9E4C-E79D-5DEA-505C684EFE28}"/>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F8C7A44D-3890-8741-FB61-51120A9F7F4F}"/>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5ACA8BA2-09C7-2C41-0B54-C1934A93C678}"/>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4382B30D-471B-0880-72BE-F1FE274FB22B}"/>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54D30316-D338-1C8B-4E98-5D8EBED57A45}"/>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6C4B55FD-7DF4-E8BC-9B69-C0F761894268}"/>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A833B3CC-C9DB-F2EC-7DD6-08046ABA3006}"/>
              </a:ext>
            </a:extLst>
          </p:cNvPr>
          <p:cNvSpPr/>
          <p:nvPr/>
        </p:nvSpPr>
        <p:spPr>
          <a:xfrm flipH="1">
            <a:off x="0" y="33440"/>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7AA75CCF-B372-7131-4690-DEB16427CDD9}"/>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5A7BD84E-D524-55AC-CAC0-84BA4320F2E7}"/>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7C558D3B-80FE-6D3F-AA96-3B3A0C0185C6}"/>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A0384AB6-BBBD-7206-B588-FEA1097520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BF5F61BA-BA5F-81FB-08B2-B021096D1740}"/>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034BE1A3-911C-2758-13A7-008176BB2120}"/>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E67B1F3C-3B76-073D-66DD-DB6E23ED7F2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34909F3A-7C6E-BC5A-9904-DEB0919CE13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CAB621EB-54A9-6341-DDDC-3BA3095BD2CA}"/>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0DD83E94-C61D-AC0D-D9AB-3CBDE55BBA8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EE46D14E-E3BB-ADB3-0615-4CF1921033A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252BF812-DF54-3F99-DBF7-CE217454F43D}"/>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758C99B9-5AE8-1963-D91B-87C92B3EB73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AD9522C6-D01C-5FC3-5427-68D05EDE27D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5" name="TextBox 34">
            <a:extLst>
              <a:ext uri="{FF2B5EF4-FFF2-40B4-BE49-F238E27FC236}">
                <a16:creationId xmlns:a16="http://schemas.microsoft.com/office/drawing/2014/main" id="{FC588CB7-5A91-278D-FA88-6D82551CE1C6}"/>
              </a:ext>
            </a:extLst>
          </p:cNvPr>
          <p:cNvSpPr txBox="1"/>
          <p:nvPr/>
        </p:nvSpPr>
        <p:spPr>
          <a:xfrm>
            <a:off x="910334" y="1263133"/>
            <a:ext cx="17709435"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endParaRPr lang="en-US" sz="2400">
              <a:solidFill>
                <a:schemeClr val="bg1"/>
              </a:solidFill>
            </a:endParaRPr>
          </a:p>
          <a:p>
            <a:pPr algn="l">
              <a:buNone/>
            </a:pPr>
            <a:r>
              <a:rPr lang="en-US" sz="2000" b="0" i="0">
                <a:solidFill>
                  <a:schemeClr val="bg1"/>
                </a:solidFill>
                <a:effectLst/>
                <a:latin typeface="Maiandra GD" panose="020E0502030308020204" pitchFamily="34" charset="0"/>
              </a:rPr>
              <a:t>Insights from Three Track Name Plots</a:t>
            </a:r>
          </a:p>
          <a:p>
            <a:pPr algn="l">
              <a:buFont typeface="Arial" pitchFamily="34" charset="0"/>
              <a:buChar char="•"/>
            </a:pPr>
            <a:r>
              <a:rPr lang="en-US" sz="2000" b="0" i="0">
                <a:solidFill>
                  <a:schemeClr val="bg1"/>
                </a:solidFill>
                <a:effectLst/>
                <a:latin typeface="Maiandra GD" panose="020E0502030308020204" pitchFamily="34" charset="0"/>
              </a:rPr>
              <a:t>Top 10 Track Names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"Merry Christmas, Happy Holidays" is the most popular track name.</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next most common include "Love Yourself" and "Just the Way You Are," with counts nearly as high.</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Other tracks such as "Happier," "Sorry," and "Memories" appear frequently but are less dominant than the top three.</a:t>
            </a:r>
          </a:p>
          <a:p>
            <a:pPr algn="l">
              <a:buFont typeface="Arial" pitchFamily="34" charset="0"/>
              <a:buChar char="•"/>
            </a:pPr>
            <a:r>
              <a:rPr lang="en-US" sz="2000" b="0" i="0">
                <a:solidFill>
                  <a:schemeClr val="bg1"/>
                </a:solidFill>
                <a:effectLst/>
                <a:latin typeface="Maiandra GD" panose="020E0502030308020204" pitchFamily="34" charset="0"/>
              </a:rPr>
              <a:t>Bottom 5 Track Names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Rarely occurring tracks often have unique names and are typically live or special recordings, many by Billy Joel.</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Each of these tracks has almost identical low counts, indicating niche or less mainstream appeal.</a:t>
            </a:r>
          </a:p>
          <a:p>
            <a:pPr algn="l">
              <a:buFont typeface="Arial" pitchFamily="34" charset="0"/>
              <a:buChar char="•"/>
            </a:pPr>
            <a:r>
              <a:rPr lang="en-US" sz="2000" b="0" i="0">
                <a:solidFill>
                  <a:schemeClr val="bg1"/>
                </a:solidFill>
                <a:effectLst/>
                <a:latin typeface="Maiandra GD" panose="020E0502030308020204" pitchFamily="34" charset="0"/>
              </a:rPr>
              <a:t>Top 3 Track Names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"Merry Christmas, Happy Holidays" accounts for the largest segment (36.9%), followed by "Love Yourself" (32.3%) and "Just the Way You Are" (30.8%).</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distribution shows a near-even split among the three, but "Merry Christmas, Happy Holidays" slightly leads.</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Track name popularity is highly concentrated at the top, with three songs dominating the dataset.</a:t>
            </a:r>
          </a:p>
          <a:p>
            <a:pPr algn="l">
              <a:buFont typeface="Arial" pitchFamily="34" charset="0"/>
              <a:buChar char="•"/>
            </a:pPr>
            <a:r>
              <a:rPr lang="en-US" sz="2000" b="0" i="0">
                <a:solidFill>
                  <a:schemeClr val="bg1"/>
                </a:solidFill>
                <a:effectLst/>
                <a:latin typeface="Maiandra GD" panose="020E0502030308020204" pitchFamily="34" charset="0"/>
              </a:rPr>
              <a:t>Lower-frequency tracks are represented by unique, mostly live titles, adding diversity but not volume.</a:t>
            </a:r>
          </a:p>
          <a:p>
            <a:pPr algn="l">
              <a:buFont typeface="Arial" pitchFamily="34" charset="0"/>
              <a:buChar char="•"/>
            </a:pPr>
            <a:r>
              <a:rPr lang="en-US" sz="2000" b="0" i="0">
                <a:solidFill>
                  <a:schemeClr val="bg1"/>
                </a:solidFill>
                <a:effectLst/>
                <a:latin typeface="Maiandra GD" panose="020E0502030308020204" pitchFamily="34" charset="0"/>
              </a:rPr>
              <a:t>The overall track distribution is skewed, with a few hits capturing the majority of attention.</a:t>
            </a:r>
          </a:p>
        </p:txBody>
      </p:sp>
    </p:spTree>
    <p:extLst>
      <p:ext uri="{BB962C8B-B14F-4D97-AF65-F5344CB8AC3E}">
        <p14:creationId xmlns:p14="http://schemas.microsoft.com/office/powerpoint/2010/main" val="323927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01312B8-AA80-8970-74AA-61B98C2010DC}"/>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E882FE11-19CA-D405-1717-95FF4E8EB6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581" y="1072520"/>
            <a:ext cx="11334369" cy="44268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2883152-4A08-5CF8-AC02-FEA552319D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247" y="5682385"/>
            <a:ext cx="11334369" cy="4426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8E432-C25C-8176-BBED-09B83031CCFD}"/>
              </a:ext>
            </a:extLst>
          </p:cNvPr>
          <p:cNvSpPr txBox="1"/>
          <p:nvPr/>
        </p:nvSpPr>
        <p:spPr>
          <a:xfrm rot="10800000" flipV="1">
            <a:off x="2476500" y="190500"/>
            <a:ext cx="13335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variable-album_name</a:t>
            </a:r>
            <a:endParaRPr lang="en-IN" sz="4400" b="1">
              <a:solidFill>
                <a:srgbClr val="00FF00"/>
              </a:solidFill>
            </a:endParaRPr>
          </a:p>
        </p:txBody>
      </p:sp>
      <p:pic>
        <p:nvPicPr>
          <p:cNvPr id="8" name="Picture 2">
            <a:extLst>
              <a:ext uri="{FF2B5EF4-FFF2-40B4-BE49-F238E27FC236}">
                <a16:creationId xmlns:a16="http://schemas.microsoft.com/office/drawing/2014/main" id="{77B7260D-8FCE-7F66-D490-E9DCACC3C2B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648653" y="2247900"/>
            <a:ext cx="65151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690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553774" y="0"/>
            <a:ext cx="18834843" cy="10951123"/>
            <a:chOff x="0" y="0"/>
            <a:chExt cx="25113123" cy="14601496"/>
          </a:xfrm>
        </p:grpSpPr>
        <p:pic>
          <p:nvPicPr>
            <p:cNvPr id="3" name="Picture 3"/>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p:cNvGrpSpPr/>
          <p:nvPr/>
        </p:nvGrpSpPr>
        <p:grpSpPr>
          <a:xfrm>
            <a:off x="0" y="7912028"/>
            <a:ext cx="18288000" cy="3086100"/>
            <a:chOff x="0" y="0"/>
            <a:chExt cx="4816593" cy="812800"/>
          </a:xfrm>
        </p:grpSpPr>
        <p:sp>
          <p:nvSpPr>
            <p:cNvPr id="5" name="Freeform 5"/>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p:cNvGrpSpPr/>
          <p:nvPr/>
        </p:nvGrpSpPr>
        <p:grpSpPr>
          <a:xfrm>
            <a:off x="0" y="7912028"/>
            <a:ext cx="18288000" cy="4988920"/>
            <a:chOff x="0" y="0"/>
            <a:chExt cx="24384000" cy="6651894"/>
          </a:xfrm>
        </p:grpSpPr>
        <p:pic>
          <p:nvPicPr>
            <p:cNvPr id="8" name="Picture 8"/>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p:cNvGrpSpPr/>
          <p:nvPr/>
        </p:nvGrpSpPr>
        <p:grpSpPr>
          <a:xfrm>
            <a:off x="1368646" y="9372525"/>
            <a:ext cx="15877529" cy="218887"/>
            <a:chOff x="0" y="0"/>
            <a:chExt cx="4181736" cy="57649"/>
          </a:xfrm>
        </p:grpSpPr>
        <p:sp>
          <p:nvSpPr>
            <p:cNvPr id="10" name="Freeform 10"/>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p:cNvGrpSpPr/>
          <p:nvPr/>
        </p:nvGrpSpPr>
        <p:grpSpPr>
          <a:xfrm>
            <a:off x="7569075" y="8385546"/>
            <a:ext cx="596911" cy="575398"/>
            <a:chOff x="0" y="0"/>
            <a:chExt cx="795881" cy="767197"/>
          </a:xfrm>
        </p:grpSpPr>
        <p:grpSp>
          <p:nvGrpSpPr>
            <p:cNvPr id="13" name="Group 13"/>
            <p:cNvGrpSpPr/>
            <p:nvPr/>
          </p:nvGrpSpPr>
          <p:grpSpPr>
            <a:xfrm rot="-5400000">
              <a:off x="76633" y="47950"/>
              <a:ext cx="767197" cy="671297"/>
              <a:chOff x="0" y="0"/>
              <a:chExt cx="812800" cy="711200"/>
            </a:xfrm>
          </p:grpSpPr>
          <p:sp>
            <p:nvSpPr>
              <p:cNvPr id="14" name="Freeform 14"/>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p:cNvGrpSpPr/>
            <p:nvPr/>
          </p:nvGrpSpPr>
          <p:grpSpPr>
            <a:xfrm>
              <a:off x="0" y="106015"/>
              <a:ext cx="124583" cy="555168"/>
              <a:chOff x="0" y="0"/>
              <a:chExt cx="131989" cy="588168"/>
            </a:xfrm>
          </p:grpSpPr>
          <p:sp>
            <p:nvSpPr>
              <p:cNvPr id="17" name="Freeform 17"/>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p:cNvGrpSpPr/>
          <p:nvPr/>
        </p:nvGrpSpPr>
        <p:grpSpPr>
          <a:xfrm>
            <a:off x="10122015" y="8385546"/>
            <a:ext cx="596911" cy="575398"/>
            <a:chOff x="0" y="0"/>
            <a:chExt cx="795881" cy="767197"/>
          </a:xfrm>
        </p:grpSpPr>
        <p:grpSp>
          <p:nvGrpSpPr>
            <p:cNvPr id="20" name="Group 20"/>
            <p:cNvGrpSpPr/>
            <p:nvPr/>
          </p:nvGrpSpPr>
          <p:grpSpPr>
            <a:xfrm rot="5400000">
              <a:off x="-47950" y="47950"/>
              <a:ext cx="767197" cy="671297"/>
              <a:chOff x="0" y="0"/>
              <a:chExt cx="812800" cy="711200"/>
            </a:xfrm>
          </p:grpSpPr>
          <p:sp>
            <p:nvSpPr>
              <p:cNvPr id="21" name="Freeform 21"/>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p:cNvGrpSpPr/>
            <p:nvPr/>
          </p:nvGrpSpPr>
          <p:grpSpPr>
            <a:xfrm rot="-10800000">
              <a:off x="671297" y="106015"/>
              <a:ext cx="124583" cy="555168"/>
              <a:chOff x="0" y="0"/>
              <a:chExt cx="131989" cy="588168"/>
            </a:xfrm>
          </p:grpSpPr>
          <p:sp>
            <p:nvSpPr>
              <p:cNvPr id="24" name="Freeform 24"/>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p:cNvGrpSpPr/>
          <p:nvPr/>
        </p:nvGrpSpPr>
        <p:grpSpPr>
          <a:xfrm>
            <a:off x="1381772" y="9345931"/>
            <a:ext cx="10256779" cy="218887"/>
            <a:chOff x="0" y="0"/>
            <a:chExt cx="2701374" cy="57649"/>
          </a:xfrm>
        </p:grpSpPr>
        <p:sp>
          <p:nvSpPr>
            <p:cNvPr id="30" name="Freeform 30"/>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p:cNvSpPr/>
          <p:nvPr/>
        </p:nvSpPr>
        <p:spPr>
          <a:xfrm flipH="1">
            <a:off x="320554" y="668854"/>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p:cNvSpPr txBox="1"/>
          <p:nvPr/>
        </p:nvSpPr>
        <p:spPr>
          <a:xfrm>
            <a:off x="2461777" y="1577533"/>
            <a:ext cx="15392400" cy="69395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Insights from Three Album Name Plots</a:t>
            </a:r>
          </a:p>
          <a:p>
            <a:pPr>
              <a:buFont typeface="Arial" pitchFamily="34" charset="0"/>
              <a:buChar char="•"/>
            </a:pPr>
            <a:r>
              <a:rPr lang="en-US" sz="2000" b="1">
                <a:solidFill>
                  <a:schemeClr val="bg1"/>
                </a:solidFill>
                <a:latin typeface="Maiandra GD" panose="020E0502030308020204" pitchFamily="34" charset="0"/>
              </a:rPr>
              <a:t>Top 10 Album Names (Bar Chart)</a:t>
            </a:r>
          </a:p>
          <a:p>
            <a:pPr marL="742950" lvl="1" indent="-285750">
              <a:buFont typeface="Arial" pitchFamily="34" charset="0"/>
              <a:buChar char="•"/>
            </a:pPr>
            <a:r>
              <a:rPr lang="en-US" sz="2000" b="1">
                <a:solidFill>
                  <a:schemeClr val="bg1"/>
                </a:solidFill>
                <a:latin typeface="Maiandra GD" panose="020E0502030308020204" pitchFamily="34" charset="0"/>
              </a:rPr>
              <a:t>"Nowhere to Hide (Unabridged)" is the leading album by count.</a:t>
            </a:r>
          </a:p>
          <a:p>
            <a:pPr marL="742950" lvl="1" indent="-285750">
              <a:buFont typeface="Arial" pitchFamily="34" charset="0"/>
              <a:buChar char="•"/>
            </a:pPr>
            <a:r>
              <a:rPr lang="en-US" sz="2000" b="1">
                <a:solidFill>
                  <a:schemeClr val="bg1"/>
                </a:solidFill>
                <a:latin typeface="Maiandra GD" panose="020E0502030308020204" pitchFamily="34" charset="0"/>
              </a:rPr>
              <a:t>"Cottage by the Sea" and "The Summer House" follow closely behind.</a:t>
            </a:r>
          </a:p>
          <a:p>
            <a:pPr marL="742950" lvl="1" indent="-285750">
              <a:buFont typeface="Arial" pitchFamily="34" charset="0"/>
              <a:buChar char="•"/>
            </a:pPr>
            <a:r>
              <a:rPr lang="en-US" sz="2000" b="1">
                <a:solidFill>
                  <a:schemeClr val="bg1"/>
                </a:solidFill>
                <a:latin typeface="Maiandra GD" panose="020E0502030308020204" pitchFamily="34" charset="0"/>
              </a:rPr>
              <a:t>The list combines psychological thriller audiobooks and prominent music albums, each attracting significant attention.</a:t>
            </a:r>
          </a:p>
          <a:p>
            <a:pPr>
              <a:buFont typeface="Arial" pitchFamily="34" charset="0"/>
              <a:buChar char="•"/>
            </a:pPr>
            <a:r>
              <a:rPr lang="en-US" sz="2000" b="1">
                <a:solidFill>
                  <a:schemeClr val="bg1"/>
                </a:solidFill>
                <a:latin typeface="Maiandra GD" panose="020E0502030308020204" pitchFamily="34" charset="0"/>
              </a:rPr>
              <a:t>Bottom 10 Album Names (Bar Chart)</a:t>
            </a:r>
          </a:p>
          <a:p>
            <a:pPr marL="742950" lvl="1" indent="-285750">
              <a:buFont typeface="Arial" pitchFamily="34" charset="0"/>
              <a:buChar char="•"/>
            </a:pPr>
            <a:r>
              <a:rPr lang="en-US" sz="2000" b="1">
                <a:solidFill>
                  <a:schemeClr val="bg1"/>
                </a:solidFill>
                <a:latin typeface="Maiandra GD" panose="020E0502030308020204" pitchFamily="34" charset="0"/>
              </a:rPr>
              <a:t>The least common album names appear just once, highlighting niche releases.</a:t>
            </a:r>
          </a:p>
          <a:p>
            <a:pPr marL="742950" lvl="1" indent="-285750">
              <a:buFont typeface="Arial" pitchFamily="34" charset="0"/>
              <a:buChar char="•"/>
            </a:pPr>
            <a:r>
              <a:rPr lang="en-US" sz="2000" b="1">
                <a:solidFill>
                  <a:schemeClr val="bg1"/>
                </a:solidFill>
                <a:latin typeface="Maiandra GD" panose="020E0502030308020204" pitchFamily="34" charset="0"/>
              </a:rPr>
              <a:t>Many names in this category are soundtracks, remixes, or culturally specific collections, showcasing the long tail of album diversity.</a:t>
            </a:r>
          </a:p>
          <a:p>
            <a:pPr>
              <a:buFont typeface="Arial" pitchFamily="34" charset="0"/>
              <a:buChar char="•"/>
            </a:pPr>
            <a:r>
              <a:rPr lang="en-US" sz="2000" b="1">
                <a:solidFill>
                  <a:schemeClr val="bg1"/>
                </a:solidFill>
                <a:latin typeface="Maiandra GD" panose="020E0502030308020204" pitchFamily="34" charset="0"/>
              </a:rPr>
              <a:t>Top 3 Album Names (Donut Chart)</a:t>
            </a:r>
          </a:p>
          <a:p>
            <a:pPr marL="742950" lvl="1" indent="-285750">
              <a:buFont typeface="Arial" pitchFamily="34" charset="0"/>
              <a:buChar char="•"/>
            </a:pPr>
            <a:r>
              <a:rPr lang="en-US" sz="2000" b="1">
                <a:solidFill>
                  <a:schemeClr val="bg1"/>
                </a:solidFill>
                <a:latin typeface="Maiandra GD" panose="020E0502030308020204" pitchFamily="34" charset="0"/>
              </a:rPr>
              <a:t>"Nowhere to Hide (Unabridged)" holds the largest segment at 39.6%.</a:t>
            </a:r>
          </a:p>
          <a:p>
            <a:pPr marL="742950" lvl="1" indent="-285750">
              <a:buFont typeface="Arial" pitchFamily="34" charset="0"/>
              <a:buChar char="•"/>
            </a:pPr>
            <a:r>
              <a:rPr lang="en-US" sz="2000" b="1">
                <a:solidFill>
                  <a:schemeClr val="bg1"/>
                </a:solidFill>
                <a:latin typeface="Maiandra GD" panose="020E0502030308020204" pitchFamily="34" charset="0"/>
              </a:rPr>
              <a:t>"Cottage by the Sea" (30.6%) and "The Summer House" (29.8%) follow, sharing the majority of album popularity among the top three.</a:t>
            </a:r>
          </a:p>
          <a:p>
            <a:pPr marL="742950" lvl="1" indent="-285750">
              <a:buFont typeface="Arial" pitchFamily="34" charset="0"/>
              <a:buChar char="•"/>
            </a:pPr>
            <a:r>
              <a:rPr lang="en-US" sz="2000" b="1">
                <a:solidFill>
                  <a:schemeClr val="bg1"/>
                </a:solidFill>
                <a:latin typeface="Maiandra GD" panose="020E0502030308020204" pitchFamily="34" charset="0"/>
              </a:rPr>
              <a:t>The distribution indicates a nearly even split among the leading albums, with each holding substantial market share.</a:t>
            </a:r>
          </a:p>
          <a:p>
            <a:pPr>
              <a:buNone/>
            </a:pPr>
            <a:br>
              <a:rPr lang="en-US" sz="2000" b="1">
                <a:solidFill>
                  <a:schemeClr val="bg1"/>
                </a:solidFill>
                <a:latin typeface="Maiandra GD" panose="020E0502030308020204" pitchFamily="34" charset="0"/>
              </a:rPr>
            </a:br>
            <a:endParaRPr lang="en-US" sz="2000" b="1">
              <a:solidFill>
                <a:schemeClr val="bg1"/>
              </a:solidFill>
              <a:latin typeface="Maiandra GD" panose="020E0502030308020204" pitchFamily="34" charset="0"/>
            </a:endParaRPr>
          </a:p>
          <a:p>
            <a:r>
              <a:rPr lang="en-US" sz="2000" b="1">
                <a:solidFill>
                  <a:schemeClr val="bg1"/>
                </a:solidFill>
                <a:latin typeface="Maiandra GD" panose="020E0502030308020204" pitchFamily="34" charset="0"/>
              </a:rPr>
              <a:t>Summary Statement</a:t>
            </a:r>
          </a:p>
          <a:p>
            <a:pPr>
              <a:buFont typeface="Arial" pitchFamily="34" charset="0"/>
              <a:buChar char="•"/>
            </a:pPr>
            <a:r>
              <a:rPr lang="en-US" sz="2000" b="1">
                <a:solidFill>
                  <a:schemeClr val="bg1"/>
                </a:solidFill>
                <a:latin typeface="Maiandra GD" panose="020E0502030308020204" pitchFamily="34" charset="0"/>
              </a:rPr>
              <a:t>Album popularity is highly concentrated among a few top names, particularly psychological thriller audiobooks.</a:t>
            </a:r>
          </a:p>
          <a:p>
            <a:pPr>
              <a:buFont typeface="Arial" pitchFamily="34" charset="0"/>
              <a:buChar char="•"/>
            </a:pPr>
            <a:r>
              <a:rPr lang="en-US" sz="2000" b="1">
                <a:solidFill>
                  <a:schemeClr val="bg1"/>
                </a:solidFill>
                <a:latin typeface="Maiandra GD" panose="020E0502030308020204" pitchFamily="34" charset="0"/>
              </a:rPr>
              <a:t>The majority of album names are niche or culture-specific releases with minimal presence.</a:t>
            </a:r>
          </a:p>
          <a:p>
            <a:pPr>
              <a:buFont typeface="Arial" pitchFamily="34" charset="0"/>
              <a:buChar char="•"/>
            </a:pPr>
            <a:r>
              <a:rPr lang="en-US" sz="2000" b="1">
                <a:solidFill>
                  <a:schemeClr val="bg1"/>
                </a:solidFill>
                <a:latin typeface="Maiandra GD" panose="020E0502030308020204" pitchFamily="34" charset="0"/>
              </a:rPr>
              <a:t>The dataset reveals a strong skew toward the top albums, but also highlights diversity across genres.</a:t>
            </a:r>
          </a:p>
          <a:p>
            <a:pPr algn="ctr">
              <a:lnSpc>
                <a:spcPts val="8384"/>
              </a:lnSpc>
            </a:pPr>
            <a:endParaRPr lang="en-US" sz="8384" b="1">
              <a:solidFill>
                <a:srgbClr val="27F46A"/>
              </a:solidFill>
              <a:latin typeface="Agrandir Wide Bold"/>
              <a:ea typeface="Agrandir Wide Bold"/>
              <a:cs typeface="Agrandir Wide Bold"/>
              <a:sym typeface="Agrandir Wide Bold"/>
            </a:endParaRPr>
          </a:p>
        </p:txBody>
      </p:sp>
      <p:sp>
        <p:nvSpPr>
          <p:cNvPr id="34" name="Freeform 34"/>
          <p:cNvSpPr/>
          <p:nvPr/>
        </p:nvSpPr>
        <p:spPr>
          <a:xfrm flipV="1">
            <a:off x="16011441" y="6565488"/>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TextBox 36"/>
          <p:cNvSpPr txBox="1"/>
          <p:nvPr/>
        </p:nvSpPr>
        <p:spPr>
          <a:xfrm>
            <a:off x="6647997" y="6824980"/>
            <a:ext cx="4992006" cy="40386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00"/>
              </a:lnSpc>
            </a:pPr>
            <a:r>
              <a:rPr lang="en-US" sz="2400" b="1" spc="-48">
                <a:solidFill>
                  <a:srgbClr val="000000"/>
                </a:solidFill>
                <a:latin typeface="Agrandir Wide Bold"/>
                <a:ea typeface="Agrandir Wide Bold"/>
                <a:cs typeface="Agrandir Wide Bold"/>
                <a:sym typeface="Agrandir Wide Bold"/>
              </a:rPr>
              <a:t>KYRIE PETRAKIS</a:t>
            </a:r>
          </a:p>
        </p:txBody>
      </p:sp>
      <p:grpSp>
        <p:nvGrpSpPr>
          <p:cNvPr id="37" name="Group 37"/>
          <p:cNvGrpSpPr/>
          <p:nvPr/>
        </p:nvGrpSpPr>
        <p:grpSpPr>
          <a:xfrm>
            <a:off x="16828267" y="597667"/>
            <a:ext cx="862067" cy="862067"/>
            <a:chOff x="0" y="0"/>
            <a:chExt cx="1149422" cy="1149422"/>
          </a:xfrm>
        </p:grpSpPr>
        <p:grpSp>
          <p:nvGrpSpPr>
            <p:cNvPr id="38" name="Group 38"/>
            <p:cNvGrpSpPr/>
            <p:nvPr/>
          </p:nvGrpSpPr>
          <p:grpSpPr>
            <a:xfrm>
              <a:off x="0" y="0"/>
              <a:ext cx="1149422" cy="114942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p:cNvGrpSpPr/>
            <p:nvPr/>
          </p:nvGrpSpPr>
          <p:grpSpPr>
            <a:xfrm>
              <a:off x="339619" y="358713"/>
              <a:ext cx="470184" cy="90966"/>
              <a:chOff x="0" y="0"/>
              <a:chExt cx="135963" cy="26305"/>
            </a:xfrm>
          </p:grpSpPr>
          <p:sp>
            <p:nvSpPr>
              <p:cNvPr id="42" name="Freeform 4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p:cNvGrpSpPr/>
            <p:nvPr/>
          </p:nvGrpSpPr>
          <p:grpSpPr>
            <a:xfrm>
              <a:off x="339619" y="530700"/>
              <a:ext cx="470184" cy="90966"/>
              <a:chOff x="0" y="0"/>
              <a:chExt cx="135963" cy="26305"/>
            </a:xfrm>
          </p:grpSpPr>
          <p:sp>
            <p:nvSpPr>
              <p:cNvPr id="45" name="Freeform 4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p:cNvGrpSpPr/>
            <p:nvPr/>
          </p:nvGrpSpPr>
          <p:grpSpPr>
            <a:xfrm>
              <a:off x="339619" y="699744"/>
              <a:ext cx="470184" cy="90966"/>
              <a:chOff x="0" y="0"/>
              <a:chExt cx="135963" cy="26305"/>
            </a:xfrm>
          </p:grpSpPr>
          <p:sp>
            <p:nvSpPr>
              <p:cNvPr id="48" name="Freeform 4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CE8BF8E-8B8A-C9BE-CCE1-D4D258DECBBE}"/>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518611D5-DE59-C426-6AE7-DC33D58FA1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 y="876300"/>
            <a:ext cx="10744200" cy="929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ACD385-D9B9-4842-8B82-97A9349A912E}"/>
              </a:ext>
            </a:extLst>
          </p:cNvPr>
          <p:cNvSpPr txBox="1"/>
          <p:nvPr/>
        </p:nvSpPr>
        <p:spPr>
          <a:xfrm>
            <a:off x="11030598" y="468243"/>
            <a:ext cx="7181202" cy="95102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effectLst/>
                <a:latin typeface="fkGrotesk"/>
              </a:rPr>
              <a:t> </a:t>
            </a:r>
            <a:br>
              <a:rPr lang="en-US">
                <a:solidFill>
                  <a:schemeClr val="bg1"/>
                </a:solidFill>
              </a:rPr>
            </a:br>
            <a:endParaRPr lang="en-US">
              <a:solidFill>
                <a:schemeClr val="bg1"/>
              </a:solidFill>
              <a:latin typeface="Maiandra GD" panose="020E0502030308020204" pitchFamily="34" charset="0"/>
            </a:endParaRPr>
          </a:p>
          <a:p>
            <a:pPr algn="l">
              <a:buNone/>
            </a:pPr>
            <a:r>
              <a:rPr lang="en-US" b="0" i="0">
                <a:solidFill>
                  <a:schemeClr val="bg1"/>
                </a:solidFill>
                <a:effectLst/>
                <a:latin typeface="Maiandra GD" panose="020E0502030308020204" pitchFamily="34" charset="0"/>
              </a:rPr>
              <a:t>Popularity Distribution</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popularity plot is heavily concentrated at the lower end, indicating that most songs are not widely popular, with only a few achieving high visibility.</a:t>
            </a:r>
          </a:p>
          <a:p>
            <a:pPr algn="l">
              <a:buFont typeface="Arial" pitchFamily="34" charset="0"/>
              <a:buChar char="•"/>
            </a:pPr>
            <a:r>
              <a:rPr lang="en-US" b="0" i="0">
                <a:solidFill>
                  <a:schemeClr val="bg1"/>
                </a:solidFill>
                <a:effectLst/>
                <a:latin typeface="Maiandra GD" panose="020E0502030308020204" pitchFamily="34" charset="0"/>
              </a:rPr>
              <a:t>Outliers with very high popularity are rare, showing that mainstream hits are uncommon in the dataset.</a:t>
            </a:r>
          </a:p>
          <a:p>
            <a:pPr algn="l">
              <a:buFont typeface="Arial" pitchFamily="34" charset="0"/>
              <a:buChar char="•"/>
            </a:pPr>
            <a:endParaRPr lang="en-US" b="0" i="0">
              <a:solidFill>
                <a:schemeClr val="bg1"/>
              </a:solidFill>
              <a:effectLst/>
              <a:latin typeface="Maiandra GD" panose="020E0502030308020204" pitchFamily="34" charset="0"/>
            </a:endParaRPr>
          </a:p>
          <a:p>
            <a:pPr algn="l">
              <a:buNone/>
            </a:pPr>
            <a:r>
              <a:rPr lang="en-US" b="0" i="0">
                <a:solidFill>
                  <a:schemeClr val="bg1"/>
                </a:solidFill>
                <a:effectLst/>
                <a:latin typeface="Maiandra GD" panose="020E0502030308020204" pitchFamily="34" charset="0"/>
              </a:rPr>
              <a:t>Danceability &amp; Energy Trends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Both danceability and energy plots are skewed towards higher values, suggesting a strong preference for tracks that are lively and suitable for dancing.</a:t>
            </a:r>
          </a:p>
          <a:p>
            <a:pPr algn="l">
              <a:buFont typeface="Arial" pitchFamily="34" charset="0"/>
              <a:buChar char="•"/>
            </a:pPr>
            <a:r>
              <a:rPr lang="en-US" b="0" i="0">
                <a:solidFill>
                  <a:schemeClr val="bg1"/>
                </a:solidFill>
                <a:effectLst/>
                <a:latin typeface="Maiandra GD" panose="020E0502030308020204" pitchFamily="34" charset="0"/>
              </a:rPr>
              <a:t>The central thickening of the violins implies that the bulk of tracks possess moderate-to-high energy and danceability.</a:t>
            </a:r>
          </a:p>
          <a:p>
            <a:pPr algn="l">
              <a:buFont typeface="Arial" pitchFamily="34" charset="0"/>
              <a:buChar char="•"/>
            </a:pPr>
            <a:endParaRPr lang="en-US" b="0" i="0">
              <a:solidFill>
                <a:schemeClr val="bg1"/>
              </a:solidFill>
              <a:effectLst/>
              <a:latin typeface="Maiandra GD" panose="020E0502030308020204" pitchFamily="34" charset="0"/>
            </a:endParaRPr>
          </a:p>
          <a:p>
            <a:pPr algn="l">
              <a:buNone/>
            </a:pPr>
            <a:r>
              <a:rPr lang="en-US" b="0" i="0">
                <a:solidFill>
                  <a:schemeClr val="bg1"/>
                </a:solidFill>
                <a:effectLst/>
                <a:latin typeface="Maiandra GD" panose="020E0502030308020204" pitchFamily="34" charset="0"/>
              </a:rPr>
              <a:t>Valence (Emotional Brightness)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valence distribution is broad, but most tracks are clustered around neutral to positive values, meaning the typical song in this dataset feels upbeat or emotionally balanced.</a:t>
            </a:r>
          </a:p>
          <a:p>
            <a:pPr algn="l">
              <a:buFont typeface="Arial" pitchFamily="34" charset="0"/>
              <a:buChar char="•"/>
            </a:pPr>
            <a:r>
              <a:rPr lang="en-US" b="0" i="0">
                <a:solidFill>
                  <a:schemeClr val="bg1"/>
                </a:solidFill>
                <a:effectLst/>
                <a:latin typeface="Maiandra GD" panose="020E0502030308020204" pitchFamily="34" charset="0"/>
              </a:rPr>
              <a:t>Extreme negativity in valence is rare, pointing to a tendency for music to aim for positive emotional experiences.</a:t>
            </a:r>
          </a:p>
          <a:p>
            <a:pPr>
              <a:buNone/>
            </a:pPr>
            <a:br>
              <a:rPr lang="en-US">
                <a:solidFill>
                  <a:schemeClr val="bg1"/>
                </a:solidFill>
                <a:latin typeface="Maiandra GD" panose="020E0502030308020204" pitchFamily="34" charset="0"/>
              </a:rPr>
            </a:br>
            <a:endParaRPr lang="en-US">
              <a:solidFill>
                <a:schemeClr val="bg1"/>
              </a:solidFill>
              <a:latin typeface="Maiandra GD" panose="020E0502030308020204" pitchFamily="34" charset="0"/>
            </a:endParaRPr>
          </a:p>
          <a:p>
            <a:pPr algn="l">
              <a:buNone/>
            </a:pPr>
            <a:r>
              <a:rPr lang="en-US" b="0" i="0">
                <a:solidFill>
                  <a:schemeClr val="bg1"/>
                </a:solidFill>
                <a:effectLst/>
                <a:latin typeface="Maiandra GD" panose="020E0502030308020204" pitchFamily="34" charset="0"/>
              </a:rPr>
              <a:t>Key Takeaways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overall collection emphasizes energetic, danceable, and positive tracks, possibly reflecting current musical tastes.</a:t>
            </a:r>
          </a:p>
          <a:p>
            <a:pPr algn="l">
              <a:buFont typeface="Arial" pitchFamily="34" charset="0"/>
              <a:buChar char="•"/>
            </a:pPr>
            <a:r>
              <a:rPr lang="en-US" b="0" i="0">
                <a:solidFill>
                  <a:schemeClr val="bg1"/>
                </a:solidFill>
                <a:effectLst/>
                <a:latin typeface="Maiandra GD" panose="020E0502030308020204" pitchFamily="34" charset="0"/>
              </a:rPr>
              <a:t>Despite musical qualities favoring engagement, true popularity is elusive for most tracks, highlighting the competitive and selective nature of mainstream music success.</a:t>
            </a:r>
          </a:p>
        </p:txBody>
      </p:sp>
      <p:sp>
        <p:nvSpPr>
          <p:cNvPr id="7" name="TextBox 6">
            <a:extLst>
              <a:ext uri="{FF2B5EF4-FFF2-40B4-BE49-F238E27FC236}">
                <a16:creationId xmlns:a16="http://schemas.microsoft.com/office/drawing/2014/main" id="{F4828730-EA7C-57B4-3700-6246E9A05512}"/>
              </a:ext>
            </a:extLst>
          </p:cNvPr>
          <p:cNvSpPr txBox="1"/>
          <p:nvPr/>
        </p:nvSpPr>
        <p:spPr>
          <a:xfrm>
            <a:off x="25400" y="114300"/>
            <a:ext cx="167894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sz="4000" b="1" i="0">
                <a:solidFill>
                  <a:schemeClr val="bg1"/>
                </a:solidFill>
                <a:effectLst/>
                <a:latin typeface="Constantia" panose="02030602050306030303" pitchFamily="18" charset="0"/>
              </a:rPr>
              <a:t>Insights from Violin Plots of Track Features</a:t>
            </a:r>
          </a:p>
        </p:txBody>
      </p:sp>
    </p:spTree>
    <p:extLst>
      <p:ext uri="{BB962C8B-B14F-4D97-AF65-F5344CB8AC3E}">
        <p14:creationId xmlns:p14="http://schemas.microsoft.com/office/powerpoint/2010/main" val="15886732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158EBE4-6645-6A51-672F-8DF69E9B77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2E13BC-25B7-4D49-E147-8A9AC9A6A231}"/>
              </a:ext>
            </a:extLst>
          </p:cNvPr>
          <p:cNvSpPr txBox="1"/>
          <p:nvPr/>
        </p:nvSpPr>
        <p:spPr>
          <a:xfrm>
            <a:off x="11049000" y="765204"/>
            <a:ext cx="7010400" cy="87100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br>
              <a:rPr lang="en-US" sz="2000">
                <a:solidFill>
                  <a:schemeClr val="bg1"/>
                </a:solidFill>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Acousticness &amp; Instrumentalness</a:t>
            </a:r>
          </a:p>
          <a:p>
            <a:pPr algn="l">
              <a:buFont typeface="Arial" pitchFamily="34" charset="0"/>
              <a:buChar char="•"/>
            </a:pPr>
            <a:r>
              <a:rPr lang="en-US" sz="2000" b="0" i="0">
                <a:solidFill>
                  <a:schemeClr val="bg1"/>
                </a:solidFill>
                <a:effectLst/>
                <a:latin typeface="Maiandra GD" panose="020E0502030308020204" pitchFamily="34" charset="0"/>
              </a:rPr>
              <a:t>The cumulative distribution functions show a steep rise at low values, meaning most tracks have low acousticness and instrumentalness.</a:t>
            </a:r>
          </a:p>
          <a:p>
            <a:pPr algn="l">
              <a:buFont typeface="Arial" pitchFamily="34" charset="0"/>
              <a:buChar char="•"/>
            </a:pPr>
            <a:r>
              <a:rPr lang="en-US" sz="2000" b="0" i="0">
                <a:solidFill>
                  <a:schemeClr val="bg1"/>
                </a:solidFill>
                <a:effectLst/>
                <a:latin typeface="Maiandra GD" panose="020E0502030308020204" pitchFamily="34" charset="0"/>
              </a:rPr>
              <a:t>Only a small portion of tracks are highly acoustic or mainly instrumental, indicating a general preference for electronic or vocal-heavy music.</a:t>
            </a:r>
          </a:p>
          <a:p>
            <a:pPr algn="l">
              <a:buNone/>
            </a:pPr>
            <a:r>
              <a:rPr lang="en-US" sz="2000" b="0" i="0">
                <a:solidFill>
                  <a:schemeClr val="bg1"/>
                </a:solidFill>
                <a:effectLst/>
                <a:latin typeface="Maiandra GD" panose="020E0502030308020204" pitchFamily="34" charset="0"/>
              </a:rPr>
              <a:t>Tempo</a:t>
            </a:r>
          </a:p>
          <a:p>
            <a:pPr algn="l">
              <a:buFont typeface="Arial" pitchFamily="34" charset="0"/>
              <a:buChar char="•"/>
            </a:pPr>
            <a:r>
              <a:rPr lang="en-US" sz="2000" b="0" i="0">
                <a:solidFill>
                  <a:schemeClr val="bg1"/>
                </a:solidFill>
                <a:effectLst/>
                <a:latin typeface="Maiandra GD" panose="020E0502030308020204" pitchFamily="34" charset="0"/>
              </a:rPr>
              <a:t>The majority of tracks fall within the 80–150 BPM range, with the steepest climb in cumulative frequency seen in this region.</a:t>
            </a:r>
          </a:p>
          <a:p>
            <a:pPr algn="l">
              <a:buFont typeface="Arial" pitchFamily="34" charset="0"/>
              <a:buChar char="•"/>
            </a:pPr>
            <a:r>
              <a:rPr lang="en-US" sz="2000" b="0" i="0">
                <a:solidFill>
                  <a:schemeClr val="bg1"/>
                </a:solidFill>
                <a:effectLst/>
                <a:latin typeface="Maiandra GD" panose="020E0502030308020204" pitchFamily="34" charset="0"/>
              </a:rPr>
              <a:t>Very slow or extremely fast tempos are relatively uncommon, suggesting a mainstream preference for moderate tempos.</a:t>
            </a:r>
          </a:p>
          <a:p>
            <a:pPr algn="l">
              <a:buNone/>
            </a:pPr>
            <a:r>
              <a:rPr lang="en-US" sz="2000" b="0" i="0">
                <a:solidFill>
                  <a:schemeClr val="bg1"/>
                </a:solidFill>
                <a:effectLst/>
                <a:latin typeface="Maiandra GD" panose="020E0502030308020204" pitchFamily="34" charset="0"/>
              </a:rPr>
              <a:t>Speechiness</a:t>
            </a:r>
          </a:p>
          <a:p>
            <a:pPr algn="l">
              <a:buFont typeface="Arial" pitchFamily="34" charset="0"/>
              <a:buChar char="•"/>
            </a:pPr>
            <a:r>
              <a:rPr lang="en-US" sz="2000" b="0" i="0">
                <a:solidFill>
                  <a:schemeClr val="bg1"/>
                </a:solidFill>
                <a:effectLst/>
                <a:latin typeface="Maiandra GD" panose="020E0502030308020204" pitchFamily="34" charset="0"/>
              </a:rPr>
              <a:t>Most songs have very low speechiness, with the curve rising quickly near zero.</a:t>
            </a:r>
          </a:p>
          <a:p>
            <a:pPr algn="l">
              <a:buFont typeface="Arial" pitchFamily="34" charset="0"/>
              <a:buChar char="•"/>
            </a:pPr>
            <a:r>
              <a:rPr lang="en-US" sz="2000" b="0" i="0">
                <a:solidFill>
                  <a:schemeClr val="bg1"/>
                </a:solidFill>
                <a:effectLst/>
                <a:latin typeface="Maiandra GD" panose="020E0502030308020204" pitchFamily="34" charset="0"/>
              </a:rPr>
              <a:t>Spoken-word or highly lyrical tracks are rare compared to those with traditional singing or minimal speech.</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Key Takeaway</a:t>
            </a:r>
          </a:p>
          <a:p>
            <a:pPr algn="l">
              <a:buFont typeface="Arial" pitchFamily="34" charset="0"/>
              <a:buChar char="•"/>
            </a:pPr>
            <a:r>
              <a:rPr lang="en-US" sz="2000" b="0" i="0">
                <a:solidFill>
                  <a:schemeClr val="bg1"/>
                </a:solidFill>
                <a:effectLst/>
                <a:latin typeface="Maiandra GD" panose="020E0502030308020204" pitchFamily="34" charset="0"/>
              </a:rPr>
              <a:t>The overall dataset is characterized by music that is rarely acoustic, rarely instrumental, typically sung rather than spoken, and centered around moderate tempos, highlighting current popular-music production and structure trends.</a:t>
            </a:r>
          </a:p>
        </p:txBody>
      </p:sp>
      <p:sp>
        <p:nvSpPr>
          <p:cNvPr id="5" name="TextBox 4">
            <a:extLst>
              <a:ext uri="{FF2B5EF4-FFF2-40B4-BE49-F238E27FC236}">
                <a16:creationId xmlns:a16="http://schemas.microsoft.com/office/drawing/2014/main" id="{AE9915EC-A8FC-4314-DD8C-7878A48FCAB4}"/>
              </a:ext>
            </a:extLst>
          </p:cNvPr>
          <p:cNvSpPr txBox="1"/>
          <p:nvPr/>
        </p:nvSpPr>
        <p:spPr>
          <a:xfrm>
            <a:off x="990600" y="211038"/>
            <a:ext cx="156972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sz="4400" b="1" i="0">
                <a:effectLst/>
                <a:latin typeface="Constantia" panose="02030602050306030303" pitchFamily="18" charset="0"/>
              </a:rPr>
              <a:t>: </a:t>
            </a:r>
            <a:r>
              <a:rPr lang="en-US" sz="4400" b="1" i="0">
                <a:solidFill>
                  <a:schemeClr val="bg1"/>
                </a:solidFill>
                <a:effectLst/>
                <a:latin typeface="Constantia" panose="02030602050306030303" pitchFamily="18" charset="0"/>
              </a:rPr>
              <a:t>CDF Analysis of Audio Features</a:t>
            </a:r>
          </a:p>
        </p:txBody>
      </p:sp>
      <p:sp>
        <p:nvSpPr>
          <p:cNvPr id="8" name="TextBox 4">
            <a:extLst>
              <a:ext uri="{FF2B5EF4-FFF2-40B4-BE49-F238E27FC236}">
                <a16:creationId xmlns:a16="http://schemas.microsoft.com/office/drawing/2014/main" id="{31AE197C-8745-1B86-6B6D-51C766971045}"/>
              </a:ext>
            </a:extLst>
          </p:cNvPr>
          <p:cNvSpPr txBox="1"/>
          <p:nvPr/>
        </p:nvSpPr>
        <p:spPr>
          <a:xfrm rot="10800000">
            <a:off x="-228601" y="426314"/>
            <a:ext cx="18562910" cy="273598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pic>
        <p:nvPicPr>
          <p:cNvPr id="11" name="Picture 2">
            <a:extLst>
              <a:ext uri="{FF2B5EF4-FFF2-40B4-BE49-F238E27FC236}">
                <a16:creationId xmlns:a16="http://schemas.microsoft.com/office/drawing/2014/main" id="{F65EB3C8-86BD-9C6E-BECC-15823F1EC7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964" y="1070645"/>
            <a:ext cx="10744199" cy="91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604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24D9524-5C85-99B8-0A1C-E291FDBC14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7C2514-F04F-7C99-8326-74325E8F8001}"/>
              </a:ext>
            </a:extLst>
          </p:cNvPr>
          <p:cNvSpPr>
            <a:spLocks noGrp="1"/>
          </p:cNvSpPr>
          <p:nvPr>
            <p:ph type="ctrTitle"/>
          </p:nvPr>
        </p:nvSpPr>
        <p:spPr>
          <a:xfrm>
            <a:off x="-2514600" y="-50800"/>
            <a:ext cx="17830800" cy="1524000"/>
          </a:xfrm>
        </p:spPr>
        <p:txBody>
          <a:bodyPr/>
          <a:lstStyle/>
          <a:p>
            <a:r>
              <a:rPr lang="en-IN" b="1">
                <a:solidFill>
                  <a:schemeClr val="bg1"/>
                </a:solidFill>
                <a:latin typeface="Castellar" panose="020A0402060406010301" pitchFamily="18" charset="0"/>
              </a:rPr>
              <a:t>PROBLEM STATEMENT</a:t>
            </a:r>
          </a:p>
        </p:txBody>
      </p:sp>
      <p:sp>
        <p:nvSpPr>
          <p:cNvPr id="4" name="Subtitle 3">
            <a:extLst>
              <a:ext uri="{FF2B5EF4-FFF2-40B4-BE49-F238E27FC236}">
                <a16:creationId xmlns:a16="http://schemas.microsoft.com/office/drawing/2014/main" id="{795612C2-B64C-C2B0-84C7-0BDE04E08E83}"/>
              </a:ext>
            </a:extLst>
          </p:cNvPr>
          <p:cNvSpPr>
            <a:spLocks noGrp="1"/>
          </p:cNvSpPr>
          <p:nvPr>
            <p:ph type="subTitle" idx="1"/>
          </p:nvPr>
        </p:nvSpPr>
        <p:spPr>
          <a:xfrm>
            <a:off x="533400" y="1714500"/>
            <a:ext cx="11049000" cy="7696200"/>
          </a:xfrm>
        </p:spPr>
        <p:txBody>
          <a:bodyPr>
            <a:normAutofit fontScale="92500" lnSpcReduction="20000"/>
          </a:bodyPr>
          <a:lstStyle/>
          <a:p>
            <a:pPr algn="l"/>
            <a:r>
              <a:rPr lang="en-US">
                <a:solidFill>
                  <a:schemeClr val="bg1"/>
                </a:solidFill>
                <a:latin typeface="Maiandra GD" panose="020E0502030308020204" pitchFamily="34" charset="0"/>
              </a:rPr>
              <a:t>In today’s streaming-driven music industry, understanding the </a:t>
            </a:r>
            <a:r>
              <a:rPr lang="en-US" b="1">
                <a:solidFill>
                  <a:schemeClr val="bg1"/>
                </a:solidFill>
                <a:latin typeface="Maiandra GD" panose="020E0502030308020204" pitchFamily="34" charset="0"/>
              </a:rPr>
              <a:t>characteristics that make songs popular</a:t>
            </a:r>
            <a:r>
              <a:rPr lang="en-US">
                <a:solidFill>
                  <a:schemeClr val="bg1"/>
                </a:solidFill>
                <a:latin typeface="Maiandra GD" panose="020E0502030308020204" pitchFamily="34" charset="0"/>
              </a:rPr>
              <a:t> is critical for artists, producers, and music platforms. With millions of tracks available, </a:t>
            </a:r>
            <a:r>
              <a:rPr lang="en-US" b="1">
                <a:solidFill>
                  <a:schemeClr val="bg1"/>
                </a:solidFill>
                <a:latin typeface="Maiandra GD" panose="020E0502030308020204" pitchFamily="34" charset="0"/>
              </a:rPr>
              <a:t>data-driven insights</a:t>
            </a:r>
            <a:r>
              <a:rPr lang="en-US">
                <a:solidFill>
                  <a:schemeClr val="bg1"/>
                </a:solidFill>
                <a:latin typeface="Maiandra GD" panose="020E0502030308020204" pitchFamily="34" charset="0"/>
              </a:rPr>
              <a:t> can uncover what differentiates high-performing songs from the rest.</a:t>
            </a:r>
          </a:p>
          <a:p>
            <a:pPr algn="l"/>
            <a:r>
              <a:rPr lang="en-US">
                <a:solidFill>
                  <a:schemeClr val="bg1"/>
                </a:solidFill>
                <a:latin typeface="Maiandra GD" panose="020E0502030308020204" pitchFamily="34" charset="0"/>
              </a:rPr>
              <a:t>The goal of this Exploratory Data Analysis (EDA) is to </a:t>
            </a:r>
            <a:r>
              <a:rPr lang="en-US" b="1">
                <a:solidFill>
                  <a:schemeClr val="bg1"/>
                </a:solidFill>
                <a:latin typeface="Maiandra GD" panose="020E0502030308020204" pitchFamily="34" charset="0"/>
              </a:rPr>
              <a:t>analyze and interpret key musical attributes</a:t>
            </a:r>
            <a:r>
              <a:rPr lang="en-US">
                <a:solidFill>
                  <a:schemeClr val="bg1"/>
                </a:solidFill>
                <a:latin typeface="Maiandra GD" panose="020E0502030308020204" pitchFamily="34" charset="0"/>
              </a:rPr>
              <a:t>—such as energy, danceability, valence, loudness, tempo, and duration—along with artist and release trends from the Spotify Tracks dataset.</a:t>
            </a:r>
          </a:p>
          <a:p>
            <a:pPr algn="l"/>
            <a:endParaRPr lang="en-US">
              <a:solidFill>
                <a:schemeClr val="bg1"/>
              </a:solidFill>
              <a:latin typeface="Maiandra GD" panose="020E0502030308020204" pitchFamily="34" charset="0"/>
            </a:endParaRPr>
          </a:p>
          <a:p>
            <a:pPr algn="l"/>
            <a:r>
              <a:rPr lang="en-US">
                <a:solidFill>
                  <a:schemeClr val="bg1"/>
                </a:solidFill>
                <a:latin typeface="Maiandra GD" panose="020E0502030308020204" pitchFamily="34" charset="0"/>
              </a:rPr>
              <a:t>This analysis aims to:</a:t>
            </a:r>
          </a:p>
          <a:p>
            <a:pPr marL="457200" indent="-457200" algn="l">
              <a:buFont typeface="Arial" pitchFamily="34" charset="0"/>
              <a:buChar char="•"/>
            </a:pPr>
            <a:r>
              <a:rPr lang="en-US">
                <a:solidFill>
                  <a:schemeClr val="bg1"/>
                </a:solidFill>
                <a:latin typeface="Maiandra GD" panose="020E0502030308020204" pitchFamily="34" charset="0"/>
              </a:rPr>
              <a:t>Identify </a:t>
            </a:r>
            <a:r>
              <a:rPr lang="en-US" b="1">
                <a:solidFill>
                  <a:schemeClr val="bg1"/>
                </a:solidFill>
                <a:latin typeface="Maiandra GD" panose="020E0502030308020204" pitchFamily="34" charset="0"/>
              </a:rPr>
              <a:t>patterns and correlations</a:t>
            </a:r>
            <a:r>
              <a:rPr lang="en-US">
                <a:solidFill>
                  <a:schemeClr val="bg1"/>
                </a:solidFill>
                <a:latin typeface="Maiandra GD" panose="020E0502030308020204" pitchFamily="34" charset="0"/>
              </a:rPr>
              <a:t> between musical features and song popularity.</a:t>
            </a:r>
          </a:p>
          <a:p>
            <a:pPr marL="457200" indent="-457200" algn="l">
              <a:buFont typeface="Arial" pitchFamily="34" charset="0"/>
              <a:buChar char="•"/>
            </a:pPr>
            <a:r>
              <a:rPr lang="en-US">
                <a:solidFill>
                  <a:schemeClr val="bg1"/>
                </a:solidFill>
                <a:latin typeface="Maiandra GD" panose="020E0502030308020204" pitchFamily="34" charset="0"/>
              </a:rPr>
              <a:t>Examine </a:t>
            </a:r>
            <a:r>
              <a:rPr lang="en-US" b="1">
                <a:solidFill>
                  <a:schemeClr val="bg1"/>
                </a:solidFill>
                <a:latin typeface="Maiandra GD" panose="020E0502030308020204" pitchFamily="34" charset="0"/>
              </a:rPr>
              <a:t>temporal and stylistic trends</a:t>
            </a:r>
            <a:r>
              <a:rPr lang="en-US">
                <a:solidFill>
                  <a:schemeClr val="bg1"/>
                </a:solidFill>
                <a:latin typeface="Maiandra GD" panose="020E0502030308020204" pitchFamily="34" charset="0"/>
              </a:rPr>
              <a:t> across years and artists.</a:t>
            </a:r>
          </a:p>
          <a:p>
            <a:pPr marL="457200" indent="-457200" algn="l">
              <a:buFont typeface="Arial" pitchFamily="34" charset="0"/>
              <a:buChar char="•"/>
            </a:pPr>
            <a:r>
              <a:rPr lang="en-US">
                <a:solidFill>
                  <a:schemeClr val="bg1"/>
                </a:solidFill>
                <a:latin typeface="Maiandra GD" panose="020E0502030308020204" pitchFamily="34" charset="0"/>
              </a:rPr>
              <a:t>Explore </a:t>
            </a:r>
            <a:r>
              <a:rPr lang="en-US" b="1">
                <a:solidFill>
                  <a:schemeClr val="bg1"/>
                </a:solidFill>
                <a:latin typeface="Maiandra GD" panose="020E0502030308020204" pitchFamily="34" charset="0"/>
              </a:rPr>
              <a:t>central tendencies, distributions, and modal behaviors</a:t>
            </a:r>
            <a:r>
              <a:rPr lang="en-US">
                <a:solidFill>
                  <a:schemeClr val="bg1"/>
                </a:solidFill>
                <a:latin typeface="Maiandra GD" panose="020E0502030308020204" pitchFamily="34" charset="0"/>
              </a:rPr>
              <a:t> of numerical features to understand the dataset’s structure.</a:t>
            </a:r>
          </a:p>
          <a:p>
            <a:pPr marL="457200" indent="-457200" algn="l">
              <a:buFont typeface="Arial" pitchFamily="34" charset="0"/>
              <a:buChar char="•"/>
            </a:pPr>
            <a:r>
              <a:rPr lang="en-US">
                <a:solidFill>
                  <a:schemeClr val="bg1"/>
                </a:solidFill>
                <a:latin typeface="Maiandra GD" panose="020E0502030308020204" pitchFamily="34" charset="0"/>
              </a:rPr>
              <a:t>Provide </a:t>
            </a:r>
            <a:r>
              <a:rPr lang="en-US" b="1">
                <a:solidFill>
                  <a:schemeClr val="bg1"/>
                </a:solidFill>
                <a:latin typeface="Maiandra GD" panose="020E0502030308020204" pitchFamily="34" charset="0"/>
              </a:rPr>
              <a:t>actionable insights and recommendations</a:t>
            </a:r>
            <a:r>
              <a:rPr lang="en-US">
                <a:solidFill>
                  <a:schemeClr val="bg1"/>
                </a:solidFill>
                <a:latin typeface="Maiandra GD" panose="020E0502030308020204" pitchFamily="34" charset="0"/>
              </a:rPr>
              <a:t> for music producers, engineers, and analysts on optimizing song features for higher listener engagement.</a:t>
            </a:r>
          </a:p>
          <a:p>
            <a:endParaRPr lang="en-IN"/>
          </a:p>
        </p:txBody>
      </p:sp>
      <p:pic>
        <p:nvPicPr>
          <p:cNvPr id="13314" name="Picture 2" descr="This may contain: an electric guitar and microphone in front of brightly colored lights">
            <a:extLst>
              <a:ext uri="{FF2B5EF4-FFF2-40B4-BE49-F238E27FC236}">
                <a16:creationId xmlns:a16="http://schemas.microsoft.com/office/drawing/2014/main" id="{0763CE60-29EF-F06A-082F-599D454BC3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400" y="0"/>
            <a:ext cx="61722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his may contain: an image of a concert scene with musical instruments and people dancing on the stage in front of them">
            <a:extLst>
              <a:ext uri="{FF2B5EF4-FFF2-40B4-BE49-F238E27FC236}">
                <a16:creationId xmlns:a16="http://schemas.microsoft.com/office/drawing/2014/main" id="{C82A7707-1980-33B0-D26F-6D887D8BB2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9600" y="5156200"/>
            <a:ext cx="6172200" cy="501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26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D71D7B6E-CE26-04F5-CC72-1406DED1D4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EBDF16-7E1B-6724-49F2-923D874DC573}"/>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B069ECE3-0966-03D3-90C4-593D00534047}"/>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513C889-D04A-D813-7C24-7EA95C88ACD8}"/>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B332DF22-D0C7-0DC1-BC42-39AE80CB3978}"/>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859646DA-C466-A8E3-5912-D52DD57DB9FD}"/>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683CD441-040D-8747-47EF-89A02575104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BAF216A8-7531-1E95-63A7-7A03670BAE35}"/>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49D9B80C-C43B-317A-1E53-AB5D1BB2B906}"/>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133B49A4-10E8-BA4C-3D2B-251AC4179122}"/>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5CEEBC58-2A1D-5D5C-0625-318EED74C0E6}"/>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9DFBF4C1-073E-AF12-86A2-21B555E27B7E}"/>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26B3EA40-C661-531A-F866-F6A1E26F696D}"/>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49F5CFF2-0971-3104-C91C-3E2E6FD14CCE}"/>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FF4E72CB-4D03-8DDC-0EA5-961A559E4452}"/>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CEFEF5AF-E57D-786B-40FD-4C082C729BF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7A56E7C1-C878-031F-13EA-3DEEA19E900A}"/>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CA1D6741-A9ED-0199-F79E-81D3160E52CF}"/>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7820AFD3-C9B9-19BB-888B-46768074E8E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FEF0A39-9D0D-E68A-656F-048946F04D22}"/>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F9C571CC-1C5C-AF97-0585-FC45C0B868CE}"/>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AADC9FDF-48D9-2C33-592C-CF0029A7201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D190CEAF-3E8C-0AAA-FFD0-727F16E78DF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918A0E2-635B-6089-C532-BC3DC87D2836}"/>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98D7CDCA-46E1-DD2D-509F-689B67274B5B}"/>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A1517A2B-E17B-477F-8A1E-084481000602}"/>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6D44A088-5389-843F-CC1D-5D7FE530B2AB}"/>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C4F0AE13-9CB6-8F21-79F4-9F1F16EE38F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F8795C20-0DA5-8929-2351-E76946D02F8C}"/>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5" name="Group 35">
            <a:extLst>
              <a:ext uri="{FF2B5EF4-FFF2-40B4-BE49-F238E27FC236}">
                <a16:creationId xmlns:a16="http://schemas.microsoft.com/office/drawing/2014/main" id="{F8ED0F87-4334-913B-2079-94BBA1A74094}"/>
              </a:ext>
            </a:extLst>
          </p:cNvPr>
          <p:cNvGrpSpPr/>
          <p:nvPr/>
        </p:nvGrpSpPr>
        <p:grpSpPr>
          <a:xfrm>
            <a:off x="119770" y="91181"/>
            <a:ext cx="1262002" cy="1262002"/>
            <a:chOff x="0" y="0"/>
            <a:chExt cx="1682669" cy="1682669"/>
          </a:xfrm>
        </p:grpSpPr>
        <p:grpSp>
          <p:nvGrpSpPr>
            <p:cNvPr id="36" name="Group 36">
              <a:extLst>
                <a:ext uri="{FF2B5EF4-FFF2-40B4-BE49-F238E27FC236}">
                  <a16:creationId xmlns:a16="http://schemas.microsoft.com/office/drawing/2014/main" id="{0CE503EA-E911-6ACC-AE4B-2442E54C6908}"/>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E4F1394F-552D-5406-9D76-8FC318118D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4FECA59-FB17-C557-5C06-ADFB430A649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A74569B-976B-5E98-019A-35183E4BC395}"/>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61A4D8A-A472-4967-1403-7F665D5ED02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D4051441-01E2-0214-520E-FA147815DF3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B49BAD5E-55FE-EB81-0D75-6A8E2EBD9F4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D8AB0118-E9CF-9A39-6235-70F98E63E8E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FA6C2168-BA4C-0064-D4B5-930DAC4BC0A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33C664DA-2900-4DD9-259A-3C7D0CACE95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8955B2F8-9EFA-0B94-2F9D-6AB7B313A8F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88B9187-CE40-82A6-ACF0-D2542ABEC7E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A21A7ED0-2458-A422-8165-1EE17CB5718E}"/>
              </a:ext>
            </a:extLst>
          </p:cNvPr>
          <p:cNvSpPr txBox="1"/>
          <p:nvPr/>
        </p:nvSpPr>
        <p:spPr>
          <a:xfrm>
            <a:off x="3886200" y="638378"/>
            <a:ext cx="124968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i="0">
                <a:solidFill>
                  <a:srgbClr val="00FF00"/>
                </a:solidFill>
                <a:effectLst/>
                <a:latin typeface="Footlight MT Light" panose="0204060206030A020304" pitchFamily="18" charset="0"/>
              </a:rPr>
              <a:t>Univariate analysis of a temporal variable</a:t>
            </a:r>
            <a:endParaRPr lang="en-US" sz="4400" b="0" i="0">
              <a:solidFill>
                <a:srgbClr val="00FF00"/>
              </a:solidFill>
              <a:effectLst/>
              <a:latin typeface="Footlight MT Light" panose="0204060206030A020304" pitchFamily="18" charset="0"/>
            </a:endParaRPr>
          </a:p>
        </p:txBody>
      </p:sp>
      <p:pic>
        <p:nvPicPr>
          <p:cNvPr id="34" name="Picture 2">
            <a:extLst>
              <a:ext uri="{FF2B5EF4-FFF2-40B4-BE49-F238E27FC236}">
                <a16:creationId xmlns:a16="http://schemas.microsoft.com/office/drawing/2014/main" id="{6EA1F307-A1AD-4B1F-A34C-C5413182AC33}"/>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62329" y="1663910"/>
            <a:ext cx="8591739" cy="60960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7BDEED7-AE3B-25BD-1BF6-2CDDD04A36CB}"/>
              </a:ext>
            </a:extLst>
          </p:cNvPr>
          <p:cNvSpPr txBox="1"/>
          <p:nvPr/>
        </p:nvSpPr>
        <p:spPr>
          <a:xfrm>
            <a:off x="9588614" y="1926315"/>
            <a:ext cx="7850266"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800" b="1" i="0">
                <a:solidFill>
                  <a:schemeClr val="bg1"/>
                </a:solidFill>
                <a:effectLst/>
                <a:latin typeface="Maiandra GD" panose="020E0502030308020204" pitchFamily="34" charset="0"/>
              </a:rPr>
              <a:t>Key Insights</a:t>
            </a:r>
          </a:p>
          <a:p>
            <a:pPr algn="l">
              <a:buFont typeface="Arial" pitchFamily="34" charset="0"/>
              <a:buChar char="•"/>
            </a:pPr>
            <a:r>
              <a:rPr lang="en-US" sz="2800" b="1" i="0">
                <a:solidFill>
                  <a:schemeClr val="bg1"/>
                </a:solidFill>
                <a:effectLst/>
                <a:latin typeface="Maiandra GD" panose="020E0502030308020204" pitchFamily="34" charset="0"/>
              </a:rPr>
              <a:t>The majority of tracks (43.2%) were released between 2011 and 2020, marking this decade as the most prolific for the dataset.</a:t>
            </a:r>
          </a:p>
          <a:p>
            <a:pPr algn="l">
              <a:buFont typeface="Arial" pitchFamily="34" charset="0"/>
              <a:buChar char="•"/>
            </a:pPr>
            <a:r>
              <a:rPr lang="en-US" sz="2800" b="1" i="0">
                <a:solidFill>
                  <a:schemeClr val="bg1"/>
                </a:solidFill>
                <a:effectLst/>
                <a:latin typeface="Maiandra GD" panose="020E0502030308020204" pitchFamily="34" charset="0"/>
              </a:rPr>
              <a:t>Recent tracks (2021–Present) also form a significant share, making up 33.4% of all entries.</a:t>
            </a:r>
          </a:p>
          <a:p>
            <a:pPr algn="l">
              <a:buFont typeface="Arial" pitchFamily="34" charset="0"/>
              <a:buChar char="•"/>
            </a:pPr>
            <a:r>
              <a:rPr lang="en-US" sz="2800" b="1" i="0">
                <a:solidFill>
                  <a:schemeClr val="bg1"/>
                </a:solidFill>
                <a:effectLst/>
                <a:latin typeface="Maiandra GD" panose="020E0502030308020204" pitchFamily="34" charset="0"/>
              </a:rPr>
              <a:t>Tracks from the years 2000–2010 account for 14.0%, while those released before 2000 represent the smallest group at 9.4%.</a:t>
            </a:r>
          </a:p>
          <a:p>
            <a:pPr algn="l">
              <a:buFont typeface="Arial" pitchFamily="34" charset="0"/>
              <a:buChar char="•"/>
            </a:pPr>
            <a:r>
              <a:rPr lang="en-US" sz="2800" b="1" i="0">
                <a:solidFill>
                  <a:schemeClr val="bg1"/>
                </a:solidFill>
                <a:effectLst/>
                <a:latin typeface="Maiandra GD" panose="020E0502030308020204" pitchFamily="34" charset="0"/>
              </a:rPr>
              <a:t>This distribution highlights a strong dominance of modern music, with more than three-quarters of tracks released after 2010.</a:t>
            </a:r>
          </a:p>
        </p:txBody>
      </p:sp>
    </p:spTree>
    <p:extLst>
      <p:ext uri="{BB962C8B-B14F-4D97-AF65-F5344CB8AC3E}">
        <p14:creationId xmlns:p14="http://schemas.microsoft.com/office/powerpoint/2010/main" val="96605765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325813"/>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grpSp>
        <p:nvGrpSpPr>
          <p:cNvPr id="4" name="Group 4"/>
          <p:cNvGrpSpPr/>
          <p:nvPr/>
        </p:nvGrpSpPr>
        <p:grpSpPr>
          <a:xfrm>
            <a:off x="0" y="-614508"/>
            <a:ext cx="18288000" cy="11516015"/>
            <a:chOff x="0" y="0"/>
            <a:chExt cx="1118292" cy="704192"/>
          </a:xfrm>
        </p:grpSpPr>
        <p:sp>
          <p:nvSpPr>
            <p:cNvPr id="5" name="Freeform 5"/>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6" name="TextBox 6"/>
          <p:cNvSpPr txBox="1"/>
          <p:nvPr/>
        </p:nvSpPr>
        <p:spPr>
          <a:xfrm>
            <a:off x="1806116" y="152628"/>
            <a:ext cx="14675769"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B</a:t>
            </a:r>
            <a:r>
              <a:rPr lang="en-US" sz="10293" b="1" u="none" strike="noStrike">
                <a:solidFill>
                  <a:srgbClr val="FFFFFF"/>
                </a:solidFill>
                <a:latin typeface="Agrandir Bold"/>
                <a:ea typeface="Agrandir Bold"/>
                <a:cs typeface="Agrandir Bold"/>
                <a:sym typeface="Agrandir Bold"/>
              </a:rPr>
              <a:t>IVARIATE ANALYSIS </a:t>
            </a:r>
          </a:p>
        </p:txBody>
      </p:sp>
      <p:sp>
        <p:nvSpPr>
          <p:cNvPr id="7" name="TextBox 7"/>
          <p:cNvSpPr txBox="1"/>
          <p:nvPr/>
        </p:nvSpPr>
        <p:spPr>
          <a:xfrm>
            <a:off x="2217248" y="8368943"/>
            <a:ext cx="13853505"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Analyzing the relationship and interactions between two variables simultaneously to identify correlations and patterns.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7728843" y="1994338"/>
            <a:ext cx="10325980" cy="227485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Short insight:</a:t>
            </a:r>
          </a:p>
          <a:p>
            <a:endParaRPr lang="en-US" sz="2000" b="1">
              <a:solidFill>
                <a:schemeClr val="bg1"/>
              </a:solidFill>
              <a:latin typeface="Maiandra GD" panose="020E0502030308020204" pitchFamily="34" charset="0"/>
            </a:endParaRPr>
          </a:p>
          <a:p>
            <a:pPr marL="285750" indent="-285750">
              <a:buFont typeface="Arial" pitchFamily="34" charset="0"/>
              <a:buChar char="•"/>
            </a:pPr>
            <a:r>
              <a:rPr lang="en-US" b="1">
                <a:solidFill>
                  <a:schemeClr val="bg1"/>
                </a:solidFill>
                <a:latin typeface="Maiandra GD" panose="020E0502030308020204" pitchFamily="34" charset="0"/>
              </a:rPr>
              <a:t>Duration:</a:t>
            </a:r>
            <a:r>
              <a:rPr lang="en-US">
                <a:solidFill>
                  <a:schemeClr val="bg1"/>
                </a:solidFill>
                <a:latin typeface="Maiandra GD" panose="020E0502030308020204" pitchFamily="34" charset="0"/>
              </a:rPr>
              <a:t> Hindi and English have the longest song outliers, while most languages have similar median durations.</a:t>
            </a:r>
          </a:p>
          <a:p>
            <a:pPr marL="285750" indent="-285750">
              <a:buFont typeface="Arial" pitchFamily="34" charset="0"/>
              <a:buChar char="•"/>
            </a:pPr>
            <a:r>
              <a:rPr lang="en-US" b="1">
                <a:solidFill>
                  <a:schemeClr val="bg1"/>
                </a:solidFill>
                <a:latin typeface="Maiandra GD" panose="020E0502030308020204" pitchFamily="34" charset="0"/>
              </a:rPr>
              <a:t>Loudness:</a:t>
            </a:r>
            <a:r>
              <a:rPr lang="en-US">
                <a:solidFill>
                  <a:schemeClr val="bg1"/>
                </a:solidFill>
                <a:latin typeface="Maiandra GD" panose="020E0502030308020204" pitchFamily="34" charset="0"/>
              </a:rPr>
              <a:t> Loudness is clustered high for modes 0.0/1.0 and extremely low for mode −1.0.</a:t>
            </a:r>
          </a:p>
          <a:p>
            <a:pPr marL="285750" indent="-285750">
              <a:buFont typeface="Arial" pitchFamily="34" charset="0"/>
              <a:buChar char="•"/>
            </a:pPr>
            <a:r>
              <a:rPr lang="en-US" b="1">
                <a:solidFill>
                  <a:schemeClr val="bg1"/>
                </a:solidFill>
                <a:latin typeface="Maiandra GD" panose="020E0502030308020204" pitchFamily="34" charset="0"/>
              </a:rPr>
              <a:t>Tempo:</a:t>
            </a:r>
            <a:r>
              <a:rPr lang="en-US">
                <a:solidFill>
                  <a:schemeClr val="bg1"/>
                </a:solidFill>
                <a:latin typeface="Maiandra GD" panose="020E0502030308020204" pitchFamily="34" charset="0"/>
              </a:rPr>
              <a:t> Tempo is highest for time signature 3.0 (around 150 BPM). Time signatures −1.0 and 0.0 represent invalid/low tempo data.</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290276" y="1757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5" y="1456547"/>
            <a:ext cx="7278799" cy="348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660531" y="5009820"/>
            <a:ext cx="9144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scatter plot of 'Energy vs Danceability', here is a short insight:</a:t>
            </a:r>
          </a:p>
          <a:p>
            <a:pPr marL="285750" indent="-285750">
              <a:buFont typeface="Arial" pitchFamily="34" charset="0"/>
              <a:buChar char="•"/>
            </a:pPr>
            <a:r>
              <a:rPr lang="en-US" b="1">
                <a:solidFill>
                  <a:schemeClr val="bg1"/>
                </a:solidFill>
                <a:latin typeface="Maiandra GD" panose="020E0502030308020204" pitchFamily="34" charset="0"/>
              </a:rPr>
              <a:t>Positive Relationship in Valid Range:</a:t>
            </a:r>
            <a:r>
              <a:rPr lang="en-US">
                <a:solidFill>
                  <a:schemeClr val="bg1"/>
                </a:solidFill>
                <a:latin typeface="Maiandra GD" panose="020E0502030308020204" pitchFamily="34" charset="0"/>
              </a:rPr>
              <a:t> The vast majority of tracks show a clustering where high </a:t>
            </a:r>
            <a:r>
              <a:rPr lang="en-US" b="1">
                <a:solidFill>
                  <a:schemeClr val="bg1"/>
                </a:solidFill>
                <a:latin typeface="Maiandra GD" panose="020E0502030308020204" pitchFamily="34" charset="0"/>
              </a:rPr>
              <a:t>Energy</a:t>
            </a:r>
            <a:r>
              <a:rPr lang="en-US">
                <a:solidFill>
                  <a:schemeClr val="bg1"/>
                </a:solidFill>
                <a:latin typeface="Maiandra GD" panose="020E0502030308020204" pitchFamily="34" charset="0"/>
              </a:rPr>
              <a:t> (above 0) is generally associated with high </a:t>
            </a:r>
            <a:r>
              <a:rPr lang="en-US" b="1" err="1">
                <a:solidFill>
                  <a:schemeClr val="bg1"/>
                </a:solidFill>
                <a:latin typeface="Maiandra GD" panose="020E0502030308020204" pitchFamily="34" charset="0"/>
              </a:rPr>
              <a:t>Danceability</a:t>
            </a:r>
            <a:r>
              <a:rPr lang="en-US">
                <a:solidFill>
                  <a:schemeClr val="bg1"/>
                </a:solidFill>
                <a:latin typeface="Maiandra GD" panose="020E0502030308020204" pitchFamily="34" charset="0"/>
              </a:rPr>
              <a:t> (above 0).</a:t>
            </a:r>
          </a:p>
          <a:p>
            <a:pPr marL="285750" indent="-285750">
              <a:buFont typeface="Arial" pitchFamily="34" charset="0"/>
              <a:buChar char="•"/>
            </a:pPr>
            <a:r>
              <a:rPr lang="en-US" b="1">
                <a:solidFill>
                  <a:schemeClr val="bg1"/>
                </a:solidFill>
                <a:latin typeface="Maiandra GD" panose="020E0502030308020204" pitchFamily="34" charset="0"/>
              </a:rPr>
              <a:t>Data Validity Issue:</a:t>
            </a:r>
            <a:r>
              <a:rPr lang="en-US">
                <a:solidFill>
                  <a:schemeClr val="bg1"/>
                </a:solidFill>
                <a:latin typeface="Maiandra GD" panose="020E0502030308020204" pitchFamily="34" charset="0"/>
              </a:rPr>
              <a:t> A significant cluster of points exists at x&gt;0 and y near 0, but the main valid data is concentrated in the top-right quadrant, indicating that most valid tracks are both energetic and danceable.</a:t>
            </a:r>
          </a:p>
          <a:p>
            <a:pPr marL="285750" indent="-285750">
              <a:buFont typeface="Arial" pitchFamily="34" charset="0"/>
              <a:buChar char="•"/>
            </a:pPr>
            <a:r>
              <a:rPr lang="en-US" b="1">
                <a:solidFill>
                  <a:schemeClr val="bg1"/>
                </a:solidFill>
                <a:latin typeface="Maiandra GD" panose="020E0502030308020204" pitchFamily="34" charset="0"/>
              </a:rPr>
              <a:t>Outlier/Invalid Data:</a:t>
            </a:r>
            <a:r>
              <a:rPr lang="en-US">
                <a:solidFill>
                  <a:schemeClr val="bg1"/>
                </a:solidFill>
                <a:latin typeface="Maiandra GD" panose="020E0502030308020204" pitchFamily="34" charset="0"/>
              </a:rPr>
              <a:t> There is one clear outlier at coordinates (−1.0,−1.0), suggesting that this point represents </a:t>
            </a:r>
            <a:r>
              <a:rPr lang="en-US" b="1">
                <a:solidFill>
                  <a:schemeClr val="bg1"/>
                </a:solidFill>
                <a:latin typeface="Maiandra GD" panose="020E0502030308020204" pitchFamily="34" charset="0"/>
              </a:rPr>
              <a:t>missing or invalid data</a:t>
            </a:r>
            <a:r>
              <a:rPr lang="en-US">
                <a:solidFill>
                  <a:schemeClr val="bg1"/>
                </a:solidFill>
                <a:latin typeface="Maiandra GD" panose="020E0502030308020204" pitchFamily="34" charset="0"/>
              </a:rPr>
              <a:t> where both Energy and Danceability are coded as −1.0.</a:t>
            </a:r>
            <a:endParaRPr lang="en-US">
              <a:solidFill>
                <a:schemeClr val="bg1"/>
              </a:solidFill>
              <a:effectLst/>
              <a:latin typeface="Maiandra GD" panose="020E0502030308020204" pitchFamily="34" charset="0"/>
            </a:endParaRPr>
          </a:p>
        </p:txBody>
      </p:sp>
      <p:pic>
        <p:nvPicPr>
          <p:cNvPr id="32"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04531" y="4181605"/>
            <a:ext cx="8250293" cy="348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4" y="-65166"/>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972286" y="608557"/>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7850925" y="1442452"/>
            <a:ext cx="10134599" cy="30442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Joint Plot of Speechiness vs. Popularity, here is a short insight:</a:t>
            </a:r>
          </a:p>
          <a:p>
            <a:pPr marL="342900" indent="-342900">
              <a:buFont typeface="Arial" pitchFamily="34" charset="0"/>
              <a:buChar char="•"/>
            </a:pPr>
            <a:r>
              <a:rPr lang="en-US" b="1">
                <a:solidFill>
                  <a:schemeClr val="bg1"/>
                </a:solidFill>
                <a:latin typeface="Maiandra GD" panose="020E0502030308020204" pitchFamily="34" charset="0"/>
              </a:rPr>
              <a:t>Popularity Skew:</a:t>
            </a:r>
            <a:r>
              <a:rPr lang="en-US">
                <a:solidFill>
                  <a:schemeClr val="bg1"/>
                </a:solidFill>
                <a:latin typeface="Maiandra GD" panose="020E0502030308020204" pitchFamily="34" charset="0"/>
              </a:rPr>
              <a:t> The marginal histogram for popularity (right side) confirms that the </a:t>
            </a:r>
            <a:r>
              <a:rPr lang="en-US" b="1">
                <a:solidFill>
                  <a:schemeClr val="bg1"/>
                </a:solidFill>
                <a:latin typeface="Maiandra GD" panose="020E0502030308020204" pitchFamily="34" charset="0"/>
              </a:rPr>
              <a:t>vast majority of tracks have very low popularity</a:t>
            </a:r>
            <a:r>
              <a:rPr lang="en-US">
                <a:solidFill>
                  <a:schemeClr val="bg1"/>
                </a:solidFill>
                <a:latin typeface="Maiandra GD" panose="020E0502030308020204" pitchFamily="34" charset="0"/>
              </a:rPr>
              <a:t> (clustered near 0).</a:t>
            </a:r>
          </a:p>
          <a:p>
            <a:pPr marL="342900" indent="-342900">
              <a:buFont typeface="Arial" pitchFamily="34" charset="0"/>
              <a:buChar char="•"/>
            </a:pPr>
            <a:r>
              <a:rPr lang="en-US" b="1" err="1">
                <a:solidFill>
                  <a:schemeClr val="bg1"/>
                </a:solidFill>
                <a:latin typeface="Maiandra GD" panose="020E0502030308020204" pitchFamily="34" charset="0"/>
              </a:rPr>
              <a:t>Speechiness Distribution:</a:t>
            </a:r>
            <a:r>
              <a:rPr lang="en-US">
                <a:solidFill>
                  <a:schemeClr val="bg1"/>
                </a:solidFill>
                <a:latin typeface="Maiandra GD" panose="020E0502030308020204" pitchFamily="34" charset="0"/>
              </a:rPr>
              <a:t> Most songs have </a:t>
            </a:r>
            <a:r>
              <a:rPr lang="en-US" b="1">
                <a:solidFill>
                  <a:schemeClr val="bg1"/>
                </a:solidFill>
                <a:latin typeface="Maiandra GD" panose="020E0502030308020204" pitchFamily="34" charset="0"/>
              </a:rPr>
              <a:t>very low speechiness</a:t>
            </a:r>
            <a:r>
              <a:rPr lang="en-US">
                <a:solidFill>
                  <a:schemeClr val="bg1"/>
                </a:solidFill>
                <a:latin typeface="Maiandra GD" panose="020E0502030308020204" pitchFamily="34" charset="0"/>
              </a:rPr>
              <a:t> (clustered near 0.0), but the distribution extends to 1.0.</a:t>
            </a:r>
          </a:p>
          <a:p>
            <a:pPr marL="342900" indent="-342900">
              <a:buFont typeface="Arial" pitchFamily="34" charset="0"/>
              <a:buChar char="•"/>
            </a:pPr>
            <a:r>
              <a:rPr lang="en-US" b="1">
                <a:solidFill>
                  <a:schemeClr val="bg1"/>
                </a:solidFill>
                <a:latin typeface="Maiandra GD" panose="020E0502030308020204" pitchFamily="34" charset="0"/>
              </a:rPr>
              <a:t>Correlation:</a:t>
            </a:r>
            <a:r>
              <a:rPr lang="en-US">
                <a:solidFill>
                  <a:schemeClr val="bg1"/>
                </a:solidFill>
                <a:latin typeface="Maiandra GD" panose="020E0502030308020204" pitchFamily="34" charset="0"/>
              </a:rPr>
              <a:t> There appears to be </a:t>
            </a:r>
            <a:r>
              <a:rPr lang="en-US" b="1">
                <a:solidFill>
                  <a:schemeClr val="bg1"/>
                </a:solidFill>
                <a:latin typeface="Maiandra GD" panose="020E0502030308020204" pitchFamily="34" charset="0"/>
              </a:rPr>
              <a:t>no clear positive or negative correlation</a:t>
            </a:r>
            <a:r>
              <a:rPr lang="en-US">
                <a:solidFill>
                  <a:schemeClr val="bg1"/>
                </a:solidFill>
                <a:latin typeface="Maiandra GD" panose="020E0502030308020204" pitchFamily="34" charset="0"/>
              </a:rPr>
              <a:t> between speechiness and popularity. Highly popular tracks (Popularity &gt;60) are found across the entire speechiness range from 0.0 up to 1.0.</a:t>
            </a:r>
          </a:p>
          <a:p>
            <a:pPr marL="342900" indent="-342900">
              <a:buFont typeface="Arial" pitchFamily="34" charset="0"/>
              <a:buChar char="•"/>
            </a:pPr>
            <a:r>
              <a:rPr lang="en-US" b="1">
                <a:solidFill>
                  <a:schemeClr val="bg1"/>
                </a:solidFill>
                <a:latin typeface="Maiandra GD" panose="020E0502030308020204" pitchFamily="34" charset="0"/>
              </a:rPr>
              <a:t>Invalid Data:</a:t>
            </a:r>
            <a:r>
              <a:rPr lang="en-US">
                <a:solidFill>
                  <a:schemeClr val="bg1"/>
                </a:solidFill>
                <a:latin typeface="Maiandra GD" panose="020E0502030308020204" pitchFamily="34" charset="0"/>
              </a:rPr>
              <a:t> A small, distinct group of points at </a:t>
            </a:r>
            <a:r>
              <a:rPr lang="en-US" b="1" err="1">
                <a:solidFill>
                  <a:schemeClr val="bg1"/>
                </a:solidFill>
                <a:latin typeface="Maiandra GD" panose="020E0502030308020204" pitchFamily="34" charset="0"/>
              </a:rPr>
              <a:t>Speechiness = −1.0</a:t>
            </a:r>
            <a:r>
              <a:rPr lang="en-US">
                <a:solidFill>
                  <a:schemeClr val="bg1"/>
                </a:solidFill>
                <a:latin typeface="Maiandra GD" panose="020E0502030308020204" pitchFamily="34" charset="0"/>
              </a:rPr>
              <a:t> represents </a:t>
            </a:r>
            <a:r>
              <a:rPr lang="en-US" b="1">
                <a:solidFill>
                  <a:schemeClr val="bg1"/>
                </a:solidFill>
                <a:latin typeface="Maiandra GD" panose="020E0502030308020204" pitchFamily="34" charset="0"/>
              </a:rPr>
              <a:t>invalid or missing data</a:t>
            </a:r>
            <a:r>
              <a:rPr lang="en-US">
                <a:solidFill>
                  <a:schemeClr val="bg1"/>
                </a:solidFill>
                <a:latin typeface="Maiandra GD" panose="020E0502030308020204" pitchFamily="34" charset="0"/>
              </a:rPr>
              <a:t>.</a:t>
            </a:r>
          </a:p>
          <a:p>
            <a:pPr algn="l">
              <a:lnSpc>
                <a:spcPts val="2099"/>
              </a:lnSpc>
            </a:pPr>
            <a:endParaRPr lang="en-US" sz="2099" spc="-41">
              <a:solidFill>
                <a:schemeClr val="bg1"/>
              </a:solidFill>
              <a:latin typeface="Agrandir Wide"/>
              <a:ea typeface="Agrandir Wide"/>
              <a:cs typeface="Agrandir Wide"/>
              <a:sym typeface="Agrandir Wide"/>
            </a:endParaRPr>
          </a:p>
        </p:txBody>
      </p:sp>
      <p:sp>
        <p:nvSpPr>
          <p:cNvPr id="31" name="Rectangle 30"/>
          <p:cNvSpPr/>
          <p:nvPr/>
        </p:nvSpPr>
        <p:spPr>
          <a:xfrm>
            <a:off x="152400" y="5229607"/>
            <a:ext cx="9144000" cy="255454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Joint Hexbin Plot of Energy vs Valence, here is a short insight:</a:t>
            </a:r>
          </a:p>
          <a:p>
            <a:pPr marL="285750" indent="-285750">
              <a:buFont typeface="Arial" pitchFamily="34" charset="0"/>
              <a:buChar char="•"/>
            </a:pPr>
            <a:r>
              <a:rPr lang="en-US" sz="1600" b="1">
                <a:solidFill>
                  <a:schemeClr val="bg1"/>
                </a:solidFill>
                <a:latin typeface="Maiandra GD" panose="020E0502030308020204" pitchFamily="34" charset="0"/>
              </a:rPr>
              <a:t>Strong Positive Correlation:</a:t>
            </a:r>
            <a:r>
              <a:rPr lang="en-US" sz="1600">
                <a:solidFill>
                  <a:schemeClr val="bg1"/>
                </a:solidFill>
                <a:latin typeface="Maiandra GD" panose="020E0502030308020204" pitchFamily="34" charset="0"/>
              </a:rPr>
              <a:t> There is a </a:t>
            </a:r>
            <a:r>
              <a:rPr lang="en-US" sz="1600" b="1">
                <a:solidFill>
                  <a:schemeClr val="bg1"/>
                </a:solidFill>
                <a:latin typeface="Maiandra GD" panose="020E0502030308020204" pitchFamily="34" charset="0"/>
              </a:rPr>
              <a:t>positive correlation</a:t>
            </a:r>
            <a:r>
              <a:rPr lang="en-US" sz="1600">
                <a:solidFill>
                  <a:schemeClr val="bg1"/>
                </a:solidFill>
                <a:latin typeface="Maiandra GD" panose="020E0502030308020204" pitchFamily="34" charset="0"/>
              </a:rPr>
              <a:t> between Energy and Valence, meaning songs that are more energetic tend to also be more positive/happy.</a:t>
            </a:r>
          </a:p>
          <a:p>
            <a:pPr marL="285750" indent="-285750">
              <a:buFont typeface="Arial" pitchFamily="34" charset="0"/>
              <a:buChar char="•"/>
            </a:pPr>
            <a:r>
              <a:rPr lang="en-US" sz="1600" b="1">
                <a:solidFill>
                  <a:schemeClr val="bg1"/>
                </a:solidFill>
                <a:latin typeface="Maiandra GD" panose="020E0502030308020204" pitchFamily="34" charset="0"/>
              </a:rPr>
              <a:t>Data Concentration:</a:t>
            </a:r>
            <a:r>
              <a:rPr lang="en-US" sz="1600">
                <a:solidFill>
                  <a:schemeClr val="bg1"/>
                </a:solidFill>
                <a:latin typeface="Maiandra GD" panose="020E0502030308020204" pitchFamily="34" charset="0"/>
              </a:rPr>
              <a:t> The vast majority of tracks are concentrated in the </a:t>
            </a:r>
            <a:r>
              <a:rPr lang="en-US" sz="1600" b="1">
                <a:solidFill>
                  <a:schemeClr val="bg1"/>
                </a:solidFill>
                <a:latin typeface="Maiandra GD" panose="020E0502030308020204" pitchFamily="34" charset="0"/>
              </a:rPr>
              <a:t>upper-right quadrant</a:t>
            </a:r>
            <a:r>
              <a:rPr lang="en-US" sz="1600">
                <a:solidFill>
                  <a:schemeClr val="bg1"/>
                </a:solidFill>
                <a:latin typeface="Maiandra GD" panose="020E0502030308020204" pitchFamily="34" charset="0"/>
              </a:rPr>
              <a:t> (where both features are &gt;0.5), indicating the dataset contains many songs that are simultaneously </a:t>
            </a:r>
            <a:r>
              <a:rPr lang="en-US" sz="1600" b="1">
                <a:solidFill>
                  <a:schemeClr val="bg1"/>
                </a:solidFill>
                <a:latin typeface="Maiandra GD" panose="020E0502030308020204" pitchFamily="34" charset="0"/>
              </a:rPr>
              <a:t>high in energy and high in valence</a:t>
            </a:r>
            <a:r>
              <a:rPr lang="en-US" sz="1600">
                <a:solidFill>
                  <a:schemeClr val="bg1"/>
                </a:solidFill>
                <a:latin typeface="Maiandra GD" panose="020E0502030308020204" pitchFamily="34" charset="0"/>
              </a:rPr>
              <a:t>.</a:t>
            </a:r>
          </a:p>
          <a:p>
            <a:pPr marL="285750" indent="-285750">
              <a:buFont typeface="Arial" pitchFamily="34" charset="0"/>
              <a:buChar char="•"/>
            </a:pPr>
            <a:r>
              <a:rPr lang="en-US" sz="1600" b="1">
                <a:solidFill>
                  <a:schemeClr val="bg1"/>
                </a:solidFill>
                <a:latin typeface="Maiandra GD" panose="020E0502030308020204" pitchFamily="34" charset="0"/>
              </a:rPr>
              <a:t>Feature Distribution:</a:t>
            </a:r>
            <a:r>
              <a:rPr lang="en-US" sz="1600">
                <a:solidFill>
                  <a:schemeClr val="bg1"/>
                </a:solidFill>
                <a:latin typeface="Maiandra GD" panose="020E0502030308020204" pitchFamily="34" charset="0"/>
              </a:rPr>
              <a:t> Both marginal histograms (top and right) show that the distributions for both Energy and Valence are </a:t>
            </a:r>
            <a:r>
              <a:rPr lang="en-US" sz="1600" b="1">
                <a:solidFill>
                  <a:schemeClr val="bg1"/>
                </a:solidFill>
                <a:latin typeface="Maiandra GD" panose="020E0502030308020204" pitchFamily="34" charset="0"/>
              </a:rPr>
              <a:t>skewed towards high values</a:t>
            </a:r>
            <a:r>
              <a:rPr lang="en-US" sz="1600">
                <a:solidFill>
                  <a:schemeClr val="bg1"/>
                </a:solidFill>
                <a:latin typeface="Maiandra GD" panose="020E0502030308020204" pitchFamily="34" charset="0"/>
              </a:rPr>
              <a:t> (near 1.0).</a:t>
            </a:r>
          </a:p>
          <a:p>
            <a:pPr marL="285750" indent="-285750">
              <a:buFont typeface="Arial" pitchFamily="34" charset="0"/>
              <a:buChar char="•"/>
            </a:pPr>
            <a:r>
              <a:rPr lang="en-US" sz="1600" b="1">
                <a:solidFill>
                  <a:schemeClr val="bg1"/>
                </a:solidFill>
                <a:latin typeface="Maiandra GD" panose="020E0502030308020204" pitchFamily="34" charset="0"/>
              </a:rPr>
              <a:t>Outlier Cluster:</a:t>
            </a:r>
            <a:r>
              <a:rPr lang="en-US" sz="1600">
                <a:solidFill>
                  <a:schemeClr val="bg1"/>
                </a:solidFill>
                <a:latin typeface="Maiandra GD" panose="020E0502030308020204" pitchFamily="34" charset="0"/>
              </a:rPr>
              <a:t> A small, distinct cluster of points is visible near </a:t>
            </a:r>
            <a:r>
              <a:rPr lang="en-US" sz="1600" b="1">
                <a:solidFill>
                  <a:schemeClr val="bg1"/>
                </a:solidFill>
                <a:latin typeface="Maiandra GD" panose="020E0502030308020204" pitchFamily="34" charset="0"/>
              </a:rPr>
              <a:t>Energy 0.0 and Valence 0.0</a:t>
            </a:r>
            <a:r>
              <a:rPr lang="en-US" sz="1600">
                <a:solidFill>
                  <a:schemeClr val="bg1"/>
                </a:solidFill>
                <a:latin typeface="Maiandra GD" panose="020E0502030308020204" pitchFamily="34" charset="0"/>
              </a:rPr>
              <a:t> (red and yellow hexbins), suggesting a small number of tracks are neither energetic nor positive.</a:t>
            </a:r>
            <a:endParaRPr lang="en-US" sz="1600">
              <a:solidFill>
                <a:schemeClr val="bg1"/>
              </a:solidFill>
              <a:effectLst/>
              <a:latin typeface="Maiandra GD" panose="020E0502030308020204" pitchFamily="34" charset="0"/>
            </a:endParaRPr>
          </a:p>
        </p:txBody>
      </p:sp>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90500"/>
            <a:ext cx="7510112" cy="503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296400" y="4000500"/>
            <a:ext cx="8826613" cy="420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1764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8059070" y="1827673"/>
            <a:ext cx="9924799" cy="18131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scatter plot of 'Energy vs Danceability', here is a short insight:</a:t>
            </a:r>
          </a:p>
          <a:p>
            <a:r>
              <a:rPr lang="en-US" sz="2000">
                <a:solidFill>
                  <a:schemeClr val="bg1"/>
                </a:solidFill>
                <a:latin typeface="Maiandra GD" panose="020E0502030308020204" pitchFamily="34" charset="0"/>
              </a:rPr>
              <a:t>The vast majority of songs are both </a:t>
            </a:r>
            <a:r>
              <a:rPr lang="en-US" sz="2000" b="1">
                <a:solidFill>
                  <a:schemeClr val="bg1"/>
                </a:solidFill>
                <a:latin typeface="Maiandra GD" panose="020E0502030308020204" pitchFamily="34" charset="0"/>
              </a:rPr>
              <a:t>high in Energy</a:t>
            </a:r>
            <a:r>
              <a:rPr lang="en-US" sz="2000">
                <a:solidFill>
                  <a:schemeClr val="bg1"/>
                </a:solidFill>
                <a:latin typeface="Maiandra GD" panose="020E0502030308020204" pitchFamily="34" charset="0"/>
              </a:rPr>
              <a:t> (values &gt;0) and </a:t>
            </a:r>
            <a:r>
              <a:rPr lang="en-US" sz="2000" b="1">
                <a:solidFill>
                  <a:schemeClr val="bg1"/>
                </a:solidFill>
                <a:latin typeface="Maiandra GD" panose="020E0502030308020204" pitchFamily="34" charset="0"/>
              </a:rPr>
              <a:t>high in Danceability</a:t>
            </a:r>
            <a:r>
              <a:rPr lang="en-US" sz="2000">
                <a:solidFill>
                  <a:schemeClr val="bg1"/>
                </a:solidFill>
                <a:latin typeface="Maiandra GD" panose="020E0502030308020204" pitchFamily="34" charset="0"/>
              </a:rPr>
              <a:t> (values &gt;0), clustering heavily in the top-right quadrant of the plot, suggesting a strong association between these two features in the dataset. A single, isolated point at (−1.0,−1.0) indicates </a:t>
            </a:r>
            <a:r>
              <a:rPr lang="en-US" sz="2000" b="1">
                <a:solidFill>
                  <a:schemeClr val="bg1"/>
                </a:solidFill>
                <a:latin typeface="Maiandra GD" panose="020E0502030308020204" pitchFamily="34" charset="0"/>
              </a:rPr>
              <a:t>missing or invalid data</a:t>
            </a:r>
            <a:r>
              <a:rPr lang="en-US" sz="2000">
                <a:solidFill>
                  <a:schemeClr val="bg1"/>
                </a:solidFill>
                <a:latin typeface="Maiandra GD" panose="020E0502030308020204" pitchFamily="34" charset="0"/>
              </a:rPr>
              <a:t>.</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290276" y="175709"/>
            <a:ext cx="1233724" cy="969901"/>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38541" y="4817628"/>
            <a:ext cx="9652131"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Hexbin Joint Plot of Danceability vs Energy, here is a short insight:</a:t>
            </a:r>
          </a:p>
          <a:p>
            <a:pPr marL="285750" indent="-285750">
              <a:buFont typeface="Arial" pitchFamily="34" charset="0"/>
              <a:buChar char="•"/>
            </a:pPr>
            <a:r>
              <a:rPr lang="en-US" b="1">
                <a:solidFill>
                  <a:schemeClr val="bg1"/>
                </a:solidFill>
                <a:latin typeface="Maiandra GD" panose="020E0502030308020204" pitchFamily="34" charset="0"/>
              </a:rPr>
              <a:t>Strong Positive Correlation:</a:t>
            </a:r>
            <a:r>
              <a:rPr lang="en-US">
                <a:solidFill>
                  <a:schemeClr val="bg1"/>
                </a:solidFill>
                <a:latin typeface="Maiandra GD" panose="020E0502030308020204" pitchFamily="34" charset="0"/>
              </a:rPr>
              <a:t> There is a </a:t>
            </a:r>
            <a:r>
              <a:rPr lang="en-US" b="1">
                <a:solidFill>
                  <a:schemeClr val="bg1"/>
                </a:solidFill>
                <a:latin typeface="Maiandra GD" panose="020E0502030308020204" pitchFamily="34" charset="0"/>
              </a:rPr>
              <a:t>strong positive correlation</a:t>
            </a:r>
            <a:r>
              <a:rPr lang="en-US">
                <a:solidFill>
                  <a:schemeClr val="bg1"/>
                </a:solidFill>
                <a:latin typeface="Maiandra GD" panose="020E0502030308020204" pitchFamily="34" charset="0"/>
              </a:rPr>
              <a:t> between danceability and energy for the majority of the data.</a:t>
            </a:r>
          </a:p>
          <a:p>
            <a:pPr marL="285750" indent="-285750">
              <a:buFont typeface="Arial" pitchFamily="34" charset="0"/>
              <a:buChar char="•"/>
            </a:pPr>
            <a:r>
              <a:rPr lang="en-US" b="1">
                <a:solidFill>
                  <a:schemeClr val="bg1"/>
                </a:solidFill>
                <a:latin typeface="Maiandra GD" panose="020E0502030308020204" pitchFamily="34" charset="0"/>
              </a:rPr>
              <a:t>Data Concentration:</a:t>
            </a:r>
            <a:r>
              <a:rPr lang="en-US">
                <a:solidFill>
                  <a:schemeClr val="bg1"/>
                </a:solidFill>
                <a:latin typeface="Maiandra GD" panose="020E0502030308020204" pitchFamily="34" charset="0"/>
              </a:rPr>
              <a:t> The vast majority of tracks are concentrated in the top-right of the plot, meaning most songs in the dataset are </a:t>
            </a:r>
            <a:r>
              <a:rPr lang="en-US" b="1">
                <a:solidFill>
                  <a:schemeClr val="bg1"/>
                </a:solidFill>
                <a:latin typeface="Maiandra GD" panose="020E0502030308020204" pitchFamily="34" charset="0"/>
              </a:rPr>
              <a:t>highly danceable</a:t>
            </a:r>
            <a:r>
              <a:rPr lang="en-US">
                <a:solidFill>
                  <a:schemeClr val="bg1"/>
                </a:solidFill>
                <a:latin typeface="Maiandra GD" panose="020E0502030308020204" pitchFamily="34" charset="0"/>
              </a:rPr>
              <a:t> (Danceability ≈0.5 to 1.0) and </a:t>
            </a:r>
            <a:r>
              <a:rPr lang="en-US" b="1">
                <a:solidFill>
                  <a:schemeClr val="bg1"/>
                </a:solidFill>
                <a:latin typeface="Maiandra GD" panose="020E0502030308020204" pitchFamily="34" charset="0"/>
              </a:rPr>
              <a:t>highly energetic</a:t>
            </a:r>
            <a:r>
              <a:rPr lang="en-US">
                <a:solidFill>
                  <a:schemeClr val="bg1"/>
                </a:solidFill>
                <a:latin typeface="Maiandra GD" panose="020E0502030308020204" pitchFamily="34" charset="0"/>
              </a:rPr>
              <a:t> (Energy ≈0.5 to 1.0).</a:t>
            </a:r>
          </a:p>
          <a:p>
            <a:pPr marL="285750" indent="-285750">
              <a:buFont typeface="Arial" pitchFamily="34" charset="0"/>
              <a:buChar char="•"/>
            </a:pPr>
            <a:r>
              <a:rPr lang="en-US" b="1">
                <a:solidFill>
                  <a:schemeClr val="bg1"/>
                </a:solidFill>
                <a:latin typeface="Maiandra GD" panose="020E0502030308020204" pitchFamily="34" charset="0"/>
              </a:rPr>
              <a:t>Most Common Tracks:</a:t>
            </a:r>
            <a:r>
              <a:rPr lang="en-US">
                <a:solidFill>
                  <a:schemeClr val="bg1"/>
                </a:solidFill>
                <a:latin typeface="Maiandra GD" panose="020E0502030308020204" pitchFamily="34" charset="0"/>
              </a:rPr>
              <a:t> The highest density (darkest hexbins) is found where Danceability is around </a:t>
            </a:r>
            <a:r>
              <a:rPr lang="en-US" b="1">
                <a:solidFill>
                  <a:schemeClr val="bg1"/>
                </a:solidFill>
                <a:latin typeface="Maiandra GD" panose="020E0502030308020204" pitchFamily="34" charset="0"/>
              </a:rPr>
              <a:t>0.7 to 0.8</a:t>
            </a:r>
            <a:r>
              <a:rPr lang="en-US">
                <a:solidFill>
                  <a:schemeClr val="bg1"/>
                </a:solidFill>
                <a:latin typeface="Maiandra GD" panose="020E0502030308020204" pitchFamily="34" charset="0"/>
              </a:rPr>
              <a:t> and Energy is around </a:t>
            </a:r>
            <a:r>
              <a:rPr lang="en-US" b="1">
                <a:solidFill>
                  <a:schemeClr val="bg1"/>
                </a:solidFill>
                <a:latin typeface="Maiandra GD" panose="020E0502030308020204" pitchFamily="34" charset="0"/>
              </a:rPr>
              <a:t>0.7 to 1.0</a:t>
            </a:r>
            <a:r>
              <a:rPr lang="en-US">
                <a:solidFill>
                  <a:schemeClr val="bg1"/>
                </a:solidFill>
                <a:latin typeface="Maiandra GD" panose="020E0502030308020204" pitchFamily="34" charset="0"/>
              </a:rPr>
              <a:t>.</a:t>
            </a:r>
          </a:p>
          <a:p>
            <a:pPr marL="285750" indent="-285750">
              <a:buFont typeface="Arial" pitchFamily="34" charset="0"/>
              <a:buChar char="•"/>
            </a:pPr>
            <a:r>
              <a:rPr lang="en-US" b="1">
                <a:solidFill>
                  <a:schemeClr val="bg1"/>
                </a:solidFill>
                <a:latin typeface="Maiandra GD" panose="020E0502030308020204" pitchFamily="34" charset="0"/>
              </a:rPr>
              <a:t>Invalid Data:</a:t>
            </a:r>
            <a:r>
              <a:rPr lang="en-US">
                <a:solidFill>
                  <a:schemeClr val="bg1"/>
                </a:solidFill>
                <a:latin typeface="Maiandra GD" panose="020E0502030308020204" pitchFamily="34" charset="0"/>
              </a:rPr>
              <a:t> The large, empty area in the bottom-left of the plot (where features are ≤0) suggests that </a:t>
            </a:r>
            <a:r>
              <a:rPr lang="en-US" b="1">
                <a:solidFill>
                  <a:schemeClr val="bg1"/>
                </a:solidFill>
                <a:latin typeface="Maiandra GD" panose="020E0502030308020204" pitchFamily="34" charset="0"/>
              </a:rPr>
              <a:t>invalid/missing data points are rare</a:t>
            </a:r>
            <a:r>
              <a:rPr lang="en-US">
                <a:solidFill>
                  <a:schemeClr val="bg1"/>
                </a:solidFill>
                <a:latin typeface="Maiandra GD" panose="020E0502030308020204" pitchFamily="34" charset="0"/>
              </a:rPr>
              <a:t> or completely absent in this plot's valid range</a:t>
            </a:r>
            <a:r>
              <a:rPr lang="en-US">
                <a:solidFill>
                  <a:schemeClr val="bg1"/>
                </a:solidFill>
              </a:rPr>
              <a:t>.</a:t>
            </a:r>
            <a:endParaRPr lang="en-US">
              <a:solidFill>
                <a:schemeClr val="bg1"/>
              </a:solidFill>
              <a:effectLst/>
            </a:endParaRPr>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6" y="1163178"/>
            <a:ext cx="7372236" cy="3493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11458" y="3543300"/>
            <a:ext cx="8250291" cy="419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82555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75709"/>
            <a:ext cx="1091496" cy="911037"/>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525000" y="2014993"/>
            <a:ext cx="8369317"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Pair Plot of selected numerical features, here is a short insight:</a:t>
            </a:r>
          </a:p>
          <a:p>
            <a:pPr marL="285750" indent="-285750">
              <a:buFont typeface="Arial" pitchFamily="34" charset="0"/>
              <a:buChar char="•"/>
            </a:pPr>
            <a:r>
              <a:rPr lang="en-US" sz="2000" b="1">
                <a:solidFill>
                  <a:schemeClr val="bg1"/>
                </a:solidFill>
                <a:latin typeface="Maiandra GD" panose="020E0502030308020204" pitchFamily="34" charset="0"/>
              </a:rPr>
              <a:t>Popularity Distribution:</a:t>
            </a:r>
            <a:r>
              <a:rPr lang="en-US" sz="2000">
                <a:solidFill>
                  <a:schemeClr val="bg1"/>
                </a:solidFill>
                <a:latin typeface="Maiandra GD" panose="020E0502030308020204" pitchFamily="34" charset="0"/>
              </a:rPr>
              <a:t> The marginal distribution (top-left KDE plot) shows that </a:t>
            </a:r>
            <a:r>
              <a:rPr lang="en-US" sz="2000" b="1">
                <a:solidFill>
                  <a:schemeClr val="bg1"/>
                </a:solidFill>
                <a:latin typeface="Maiandra GD" panose="020E0502030308020204" pitchFamily="34" charset="0"/>
              </a:rPr>
              <a:t>song popularity is highly skewed</a:t>
            </a:r>
            <a:r>
              <a:rPr lang="en-US" sz="2000">
                <a:solidFill>
                  <a:schemeClr val="bg1"/>
                </a:solidFill>
                <a:latin typeface="Maiandra GD" panose="020E0502030308020204" pitchFamily="34" charset="0"/>
              </a:rPr>
              <a:t>, with the vast majority of tracks having very low popularity (clustered near 0).</a:t>
            </a:r>
          </a:p>
          <a:p>
            <a:pPr marL="285750" indent="-285750">
              <a:buFont typeface="Arial" pitchFamily="34" charset="0"/>
              <a:buChar char="•"/>
            </a:pPr>
            <a:r>
              <a:rPr lang="en-US" sz="2000" b="1">
                <a:solidFill>
                  <a:schemeClr val="bg1"/>
                </a:solidFill>
                <a:latin typeface="Maiandra GD" panose="020E0502030308020204" pitchFamily="34" charset="0"/>
              </a:rPr>
              <a:t>Feature Correlation:</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Danceability, Energy, and Valence show no strong linear correlation</a:t>
            </a:r>
            <a:r>
              <a:rPr lang="en-US" sz="2000">
                <a:solidFill>
                  <a:schemeClr val="bg1"/>
                </a:solidFill>
                <a:latin typeface="Maiandra GD" panose="020E0502030308020204" pitchFamily="34" charset="0"/>
              </a:rPr>
              <a:t> with popularity (scatter plots in the first row/column are diffuse).</a:t>
            </a:r>
          </a:p>
          <a:p>
            <a:pPr marL="285750" indent="-285750">
              <a:buFont typeface="Arial" pitchFamily="34" charset="0"/>
              <a:buChar char="•"/>
            </a:pPr>
            <a:r>
              <a:rPr lang="en-US" sz="2000" b="1">
                <a:solidFill>
                  <a:schemeClr val="bg1"/>
                </a:solidFill>
                <a:latin typeface="Maiandra GD" panose="020E0502030308020204" pitchFamily="34" charset="0"/>
              </a:rPr>
              <a:t>Valid Data Range:</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Danceability, Energy, and Valence</a:t>
            </a:r>
            <a:r>
              <a:rPr lang="en-US" sz="2000">
                <a:solidFill>
                  <a:schemeClr val="bg1"/>
                </a:solidFill>
                <a:latin typeface="Maiandra GD" panose="020E0502030308020204" pitchFamily="34" charset="0"/>
              </a:rPr>
              <a:t> are primarily contained in the valid range of 0 to 1. The marginal distributions for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and </a:t>
            </a:r>
            <a:r>
              <a:rPr lang="en-US" sz="2000" b="1">
                <a:solidFill>
                  <a:schemeClr val="bg1"/>
                </a:solidFill>
                <a:latin typeface="Maiandra GD" panose="020E0502030308020204" pitchFamily="34" charset="0"/>
              </a:rPr>
              <a:t>Valence</a:t>
            </a:r>
            <a:r>
              <a:rPr lang="en-US" sz="2000">
                <a:solidFill>
                  <a:schemeClr val="bg1"/>
                </a:solidFill>
                <a:latin typeface="Maiandra GD" panose="020E0502030308020204" pitchFamily="34" charset="0"/>
              </a:rPr>
              <a:t> are skewed toward high values, while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is closer to a normal distribution within its range.</a:t>
            </a:r>
          </a:p>
          <a:p>
            <a:pPr marL="285750" indent="-285750">
              <a:buFont typeface="Arial" pitchFamily="34" charset="0"/>
              <a:buChar char="•"/>
            </a:pPr>
            <a:r>
              <a:rPr lang="en-US" sz="2000" b="1">
                <a:solidFill>
                  <a:schemeClr val="bg1"/>
                </a:solidFill>
                <a:latin typeface="Maiandra GD" panose="020E0502030308020204" pitchFamily="34" charset="0"/>
              </a:rPr>
              <a:t>Outliers/Invalid Data:</a:t>
            </a:r>
            <a:r>
              <a:rPr lang="en-US" sz="2000">
                <a:solidFill>
                  <a:schemeClr val="bg1"/>
                </a:solidFill>
                <a:latin typeface="Maiandra GD" panose="020E0502030308020204" pitchFamily="34" charset="0"/>
              </a:rPr>
              <a:t> A few distinct clusters of </a:t>
            </a:r>
            <a:r>
              <a:rPr lang="en-US" sz="2000" b="1">
                <a:solidFill>
                  <a:schemeClr val="bg1"/>
                </a:solidFill>
                <a:latin typeface="Maiandra GD" panose="020E0502030308020204" pitchFamily="34" charset="0"/>
              </a:rPr>
              <a:t>outliers</a:t>
            </a:r>
            <a:r>
              <a:rPr lang="en-US" sz="2000">
                <a:solidFill>
                  <a:schemeClr val="bg1"/>
                </a:solidFill>
                <a:latin typeface="Maiandra GD" panose="020E0502030308020204" pitchFamily="34" charset="0"/>
              </a:rPr>
              <a:t> are visible at the bottom-left of the scatter plots (where values are near −1.0), suggesting these points represent </a:t>
            </a:r>
            <a:r>
              <a:rPr lang="en-US" sz="2000" b="1">
                <a:solidFill>
                  <a:schemeClr val="bg1"/>
                </a:solidFill>
                <a:latin typeface="Maiandra GD" panose="020E0502030308020204" pitchFamily="34" charset="0"/>
              </a:rPr>
              <a:t>invalid or missing data</a:t>
            </a:r>
            <a:r>
              <a:rPr lang="en-US" sz="2000">
                <a:solidFill>
                  <a:schemeClr val="bg1"/>
                </a:solidFill>
                <a:latin typeface="Maiandra GD" panose="020E0502030308020204" pitchFamily="34" charset="0"/>
              </a:rPr>
              <a:t> for the audio features.</a:t>
            </a:r>
            <a:endParaRPr lang="en-US" sz="2000">
              <a:solidFill>
                <a:schemeClr val="bg1"/>
              </a:solidFill>
              <a:effectLst/>
              <a:latin typeface="Maiandra GD" panose="020E0502030308020204" pitchFamily="34" charset="0"/>
            </a:endParaRPr>
          </a:p>
        </p:txBody>
      </p:sp>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6" y="1094062"/>
            <a:ext cx="9082324" cy="670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49248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152131" y="-12649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035675" y="505890"/>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08379"/>
            <a:ext cx="1091496" cy="1069744"/>
            <a:chOff x="0" y="98594"/>
            <a:chExt cx="1682669" cy="1426325"/>
          </a:xfrm>
        </p:grpSpPr>
        <p:grpSp>
          <p:nvGrpSpPr>
            <p:cNvPr id="36" name="Group 36"/>
            <p:cNvGrpSpPr/>
            <p:nvPr/>
          </p:nvGrpSpPr>
          <p:grpSpPr>
            <a:xfrm>
              <a:off x="0" y="98594"/>
              <a:ext cx="1682669" cy="1426325"/>
              <a:chOff x="0" y="47625"/>
              <a:chExt cx="812800" cy="688975"/>
            </a:xfrm>
          </p:grpSpPr>
          <p:sp>
            <p:nvSpPr>
              <p:cNvPr id="37" name="Freeform 37"/>
              <p:cNvSpPr/>
              <p:nvPr/>
            </p:nvSpPr>
            <p:spPr>
              <a:xfrm>
                <a:off x="0" y="107188"/>
                <a:ext cx="812800" cy="5591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257260" y="1965553"/>
            <a:ext cx="7799954" cy="47089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Pair Plot of selected numerical features, here is a short insight:</a:t>
            </a:r>
          </a:p>
          <a:p>
            <a:pPr marL="342900" indent="-342900">
              <a:buFont typeface="Arial" pitchFamily="34" charset="0"/>
              <a:buChar char="•"/>
            </a:pPr>
            <a:r>
              <a:rPr lang="en-US" sz="2000" b="1">
                <a:solidFill>
                  <a:schemeClr val="bg1"/>
                </a:solidFill>
                <a:latin typeface="Maiandra GD" panose="020E0502030308020204" pitchFamily="34" charset="0"/>
              </a:rPr>
              <a:t>Popularity is Highly Skewed:</a:t>
            </a:r>
            <a:r>
              <a:rPr lang="en-US" sz="2000">
                <a:solidFill>
                  <a:schemeClr val="bg1"/>
                </a:solidFill>
                <a:latin typeface="Maiandra GD" panose="020E0502030308020204" pitchFamily="34" charset="0"/>
              </a:rPr>
              <a:t> The distribution of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is extremely skewed towards </a:t>
            </a:r>
            <a:r>
              <a:rPr lang="en-US" sz="2000" b="1">
                <a:solidFill>
                  <a:schemeClr val="bg1"/>
                </a:solidFill>
                <a:latin typeface="Maiandra GD" panose="020E0502030308020204" pitchFamily="34" charset="0"/>
              </a:rPr>
              <a:t>low values</a:t>
            </a:r>
            <a:r>
              <a:rPr lang="en-US" sz="2000">
                <a:solidFill>
                  <a:schemeClr val="bg1"/>
                </a:solidFill>
                <a:latin typeface="Maiandra GD" panose="020E0502030308020204" pitchFamily="34" charset="0"/>
              </a:rPr>
              <a:t> (near 0), meaning most songs in the dataset are not highly popular.</a:t>
            </a:r>
          </a:p>
          <a:p>
            <a:pPr marL="342900" indent="-342900">
              <a:buFont typeface="Arial" pitchFamily="34" charset="0"/>
              <a:buChar char="•"/>
            </a:pPr>
            <a:r>
              <a:rPr lang="en-US" sz="2000" b="1">
                <a:solidFill>
                  <a:schemeClr val="bg1"/>
                </a:solidFill>
                <a:latin typeface="Maiandra GD" panose="020E0502030308020204" pitchFamily="34" charset="0"/>
              </a:rPr>
              <a:t>No Strong Correlation with Popularity:</a:t>
            </a:r>
            <a:r>
              <a:rPr lang="en-US" sz="2000">
                <a:solidFill>
                  <a:schemeClr val="bg1"/>
                </a:solidFill>
                <a:latin typeface="Maiandra GD" panose="020E0502030308020204" pitchFamily="34" charset="0"/>
              </a:rPr>
              <a:t> None of the audio features (</a:t>
            </a:r>
            <a:r>
              <a:rPr lang="en-US" sz="2000" b="1" err="1">
                <a:solidFill>
                  <a:schemeClr val="bg1"/>
                </a:solidFill>
                <a:latin typeface="Maiandra GD" panose="020E0502030308020204" pitchFamily="34" charset="0"/>
              </a:rPr>
              <a:t>Danceability, Energy, Valence</a:t>
            </a:r>
            <a:r>
              <a:rPr lang="en-US" sz="2000">
                <a:solidFill>
                  <a:schemeClr val="bg1"/>
                </a:solidFill>
                <a:latin typeface="Maiandra GD" panose="020E0502030308020204" pitchFamily="34" charset="0"/>
              </a:rPr>
              <a:t>) show a strong linear correlation with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(scatter plots in the first column are diffuse).</a:t>
            </a:r>
          </a:p>
          <a:p>
            <a:pPr marL="342900" indent="-342900">
              <a:buFont typeface="Arial" pitchFamily="34" charset="0"/>
              <a:buChar char="•"/>
            </a:pPr>
            <a:r>
              <a:rPr lang="en-US" sz="2000" b="1">
                <a:solidFill>
                  <a:schemeClr val="bg1"/>
                </a:solidFill>
                <a:latin typeface="Maiandra GD" panose="020E0502030308020204" pitchFamily="34" charset="0"/>
              </a:rPr>
              <a:t>Feature Distribution:</a:t>
            </a:r>
            <a:r>
              <a:rPr lang="en-US" sz="2000">
                <a:solidFill>
                  <a:schemeClr val="bg1"/>
                </a:solidFill>
                <a:latin typeface="Maiandra GD" panose="020E0502030308020204" pitchFamily="34" charset="0"/>
              </a:rPr>
              <a:t> The majority of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and </a:t>
            </a:r>
            <a:r>
              <a:rPr lang="en-US" sz="2000" b="1">
                <a:solidFill>
                  <a:schemeClr val="bg1"/>
                </a:solidFill>
                <a:latin typeface="Maiandra GD" panose="020E0502030308020204" pitchFamily="34" charset="0"/>
              </a:rPr>
              <a:t>Valence</a:t>
            </a:r>
            <a:r>
              <a:rPr lang="en-US" sz="2000">
                <a:solidFill>
                  <a:schemeClr val="bg1"/>
                </a:solidFill>
                <a:latin typeface="Maiandra GD" panose="020E0502030308020204" pitchFamily="34" charset="0"/>
              </a:rPr>
              <a:t> values are skewed towards the </a:t>
            </a:r>
            <a:r>
              <a:rPr lang="en-US" sz="2000" b="1">
                <a:solidFill>
                  <a:schemeClr val="bg1"/>
                </a:solidFill>
                <a:latin typeface="Maiandra GD" panose="020E0502030308020204" pitchFamily="34" charset="0"/>
              </a:rPr>
              <a:t>high end</a:t>
            </a:r>
            <a:r>
              <a:rPr lang="en-US" sz="2000">
                <a:solidFill>
                  <a:schemeClr val="bg1"/>
                </a:solidFill>
                <a:latin typeface="Maiandra GD" panose="020E0502030308020204" pitchFamily="34" charset="0"/>
              </a:rPr>
              <a:t> (near 1.0), while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is more evenly spread between 0.0 and 1.0.</a:t>
            </a:r>
          </a:p>
          <a:p>
            <a:pPr marL="342900" indent="-342900">
              <a:buFont typeface="Arial" pitchFamily="34" charset="0"/>
              <a:buChar char="•"/>
            </a:pPr>
            <a:r>
              <a:rPr lang="en-US" sz="2000" b="1">
                <a:solidFill>
                  <a:schemeClr val="bg1"/>
                </a:solidFill>
                <a:latin typeface="Maiandra GD" panose="020E0502030308020204" pitchFamily="34" charset="0"/>
              </a:rPr>
              <a:t>Invalid Data:</a:t>
            </a:r>
            <a:r>
              <a:rPr lang="en-US" sz="2000">
                <a:solidFill>
                  <a:schemeClr val="bg1"/>
                </a:solidFill>
                <a:latin typeface="Maiandra GD" panose="020E0502030308020204" pitchFamily="34" charset="0"/>
              </a:rPr>
              <a:t> Isolated clusters of points at </a:t>
            </a:r>
            <a:r>
              <a:rPr lang="en-US" sz="2000" b="1">
                <a:solidFill>
                  <a:schemeClr val="bg1"/>
                </a:solidFill>
                <a:latin typeface="Maiandra GD" panose="020E0502030308020204" pitchFamily="34" charset="0"/>
              </a:rPr>
              <a:t>−1.0</a:t>
            </a:r>
            <a:r>
              <a:rPr lang="en-US" sz="2000">
                <a:solidFill>
                  <a:schemeClr val="bg1"/>
                </a:solidFill>
                <a:latin typeface="Maiandra GD" panose="020E0502030308020204" pitchFamily="34" charset="0"/>
              </a:rPr>
              <a:t> in the feature axes (Danceability, Energy, Valence) clearly indicate the presence of a small amount of </a:t>
            </a:r>
            <a:r>
              <a:rPr lang="en-US" sz="2000" b="1">
                <a:solidFill>
                  <a:schemeClr val="bg1"/>
                </a:solidFill>
                <a:latin typeface="Maiandra GD" panose="020E0502030308020204" pitchFamily="34" charset="0"/>
              </a:rPr>
              <a:t>invalid or missing data</a:t>
            </a:r>
            <a:r>
              <a:rPr lang="en-US" sz="2000">
                <a:latin typeface="Maiandra GD" panose="020E0502030308020204" pitchFamily="34" charset="0"/>
              </a:rPr>
              <a:t>.</a:t>
            </a:r>
            <a:r>
              <a:rPr lang="en-US" sz="2000">
                <a:solidFill>
                  <a:schemeClr val="bg1"/>
                </a:solidFill>
                <a:latin typeface="Maiandra GD" panose="020E0502030308020204" pitchFamily="34" charset="0"/>
              </a:rPr>
              <a:t>.</a:t>
            </a:r>
            <a:endParaRPr lang="en-US" sz="2000">
              <a:solidFill>
                <a:schemeClr val="bg1"/>
              </a:solidFill>
              <a:effectLst/>
              <a:latin typeface="Maiandra GD" panose="020E0502030308020204" pitchFamily="34" charset="0"/>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5846" y="1186824"/>
            <a:ext cx="9400154" cy="659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96854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757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757707" y="2857500"/>
            <a:ext cx="9652131"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Correlation Matrix (Heatmap), here is a short insight:</a:t>
            </a:r>
          </a:p>
          <a:p>
            <a:pPr marL="285750" indent="-285750">
              <a:buFont typeface="Arial" pitchFamily="34" charset="0"/>
              <a:buChar char="•"/>
            </a:pPr>
            <a:r>
              <a:rPr lang="en-US" sz="2000" b="1">
                <a:solidFill>
                  <a:schemeClr val="bg1"/>
                </a:solidFill>
                <a:latin typeface="Maiandra GD" panose="020E0502030308020204" pitchFamily="34" charset="0"/>
              </a:rPr>
              <a:t>Weak Popularity Correlation:</a:t>
            </a:r>
            <a:r>
              <a:rPr lang="en-US" sz="2000">
                <a:solidFill>
                  <a:schemeClr val="bg1"/>
                </a:solidFill>
                <a:latin typeface="Maiandra GD" panose="020E0502030308020204" pitchFamily="34" charset="0"/>
              </a:rPr>
              <a:t>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has only very </a:t>
            </a:r>
            <a:r>
              <a:rPr lang="en-US" sz="2000" b="1">
                <a:solidFill>
                  <a:schemeClr val="bg1"/>
                </a:solidFill>
                <a:latin typeface="Maiandra GD" panose="020E0502030308020204" pitchFamily="34" charset="0"/>
              </a:rPr>
              <a:t>weak correlations</a:t>
            </a:r>
            <a:r>
              <a:rPr lang="en-US" sz="2000">
                <a:solidFill>
                  <a:schemeClr val="bg1"/>
                </a:solidFill>
                <a:latin typeface="Maiandra GD" panose="020E0502030308020204" pitchFamily="34" charset="0"/>
              </a:rPr>
              <a:t> (all absolute values ≤0.15) with all other features, with the strongest being a negligible positive correlation with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(0.15).</a:t>
            </a:r>
          </a:p>
          <a:p>
            <a:pPr marL="285750" indent="-285750">
              <a:buFont typeface="Arial" pitchFamily="34" charset="0"/>
              <a:buChar char="•"/>
            </a:pPr>
            <a:r>
              <a:rPr lang="en-US" sz="2000" b="1">
                <a:solidFill>
                  <a:schemeClr val="bg1"/>
                </a:solidFill>
                <a:latin typeface="Maiandra GD" panose="020E0502030308020204" pitchFamily="34" charset="0"/>
              </a:rPr>
              <a:t>Strongest Correlations:</a:t>
            </a:r>
            <a:r>
              <a:rPr lang="en-US" sz="2000">
                <a:solidFill>
                  <a:schemeClr val="bg1"/>
                </a:solidFill>
                <a:latin typeface="Maiandra GD" panose="020E0502030308020204" pitchFamily="34" charset="0"/>
              </a:rPr>
              <a:t> The strongest positive relationships exist between:</a:t>
            </a:r>
          </a:p>
          <a:p>
            <a:pPr marL="742950" lvl="1" indent="-285750">
              <a:buFont typeface="Arial" pitchFamily="34" charset="0"/>
              <a:buChar char="•"/>
            </a:pPr>
            <a:r>
              <a:rPr lang="en-US" sz="2000" b="1" err="1">
                <a:solidFill>
                  <a:schemeClr val="bg1"/>
                </a:solidFill>
                <a:latin typeface="Maiandra GD" panose="020E0502030308020204" pitchFamily="34" charset="0"/>
              </a:rPr>
              <a:t>Danceability and Valence</a:t>
            </a:r>
            <a:r>
              <a:rPr lang="en-US" sz="2000">
                <a:solidFill>
                  <a:schemeClr val="bg1"/>
                </a:solidFill>
                <a:latin typeface="Maiandra GD" panose="020E0502030308020204" pitchFamily="34" charset="0"/>
              </a:rPr>
              <a:t> (0.64).</a:t>
            </a:r>
          </a:p>
          <a:p>
            <a:pPr marL="742950" lvl="1" indent="-285750">
              <a:buFont typeface="Arial" pitchFamily="34" charset="0"/>
              <a:buChar char="•"/>
            </a:pPr>
            <a:r>
              <a:rPr lang="en-US" sz="2000" b="1">
                <a:solidFill>
                  <a:schemeClr val="bg1"/>
                </a:solidFill>
                <a:latin typeface="Maiandra GD" panose="020E0502030308020204" pitchFamily="34" charset="0"/>
              </a:rPr>
              <a:t>Energy and Valence</a:t>
            </a:r>
            <a:r>
              <a:rPr lang="en-US" sz="2000">
                <a:solidFill>
                  <a:schemeClr val="bg1"/>
                </a:solidFill>
                <a:latin typeface="Maiandra GD" panose="020E0502030308020204" pitchFamily="34" charset="0"/>
              </a:rPr>
              <a:t> (0.54).</a:t>
            </a:r>
          </a:p>
          <a:p>
            <a:pPr marL="742950" lvl="1" indent="-285750">
              <a:buFont typeface="Arial" pitchFamily="34" charset="0"/>
              <a:buChar char="•"/>
            </a:pPr>
            <a:r>
              <a:rPr lang="en-US" sz="2000" b="1" err="1">
                <a:solidFill>
                  <a:schemeClr val="bg1"/>
                </a:solidFill>
                <a:latin typeface="Maiandra GD" panose="020E0502030308020204" pitchFamily="34" charset="0"/>
              </a:rPr>
              <a:t>Danceability and Energy</a:t>
            </a:r>
            <a:r>
              <a:rPr lang="en-US" sz="2000">
                <a:solidFill>
                  <a:schemeClr val="bg1"/>
                </a:solidFill>
                <a:latin typeface="Maiandra GD" panose="020E0502030308020204" pitchFamily="34" charset="0"/>
              </a:rPr>
              <a:t> (0.48).</a:t>
            </a:r>
          </a:p>
          <a:p>
            <a:pPr marL="285750" indent="-285750">
              <a:buFont typeface="Arial" pitchFamily="34" charset="0"/>
              <a:buChar char="•"/>
            </a:pPr>
            <a:r>
              <a:rPr lang="en-US" sz="2000" b="1" err="1">
                <a:solidFill>
                  <a:schemeClr val="bg1"/>
                </a:solidFill>
                <a:latin typeface="Maiandra GD" panose="020E0502030308020204" pitchFamily="34" charset="0"/>
              </a:rPr>
              <a:t>Speechiness and Loudness:</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Speechiness</a:t>
            </a:r>
            <a:r>
              <a:rPr lang="en-US" sz="2000">
                <a:solidFill>
                  <a:schemeClr val="bg1"/>
                </a:solidFill>
                <a:latin typeface="Maiandra GD" panose="020E0502030308020204" pitchFamily="34" charset="0"/>
              </a:rPr>
              <a:t> shows its strongest correlation with </a:t>
            </a:r>
            <a:r>
              <a:rPr lang="en-US" sz="2000" b="1">
                <a:solidFill>
                  <a:schemeClr val="bg1"/>
                </a:solidFill>
                <a:latin typeface="Maiandra GD" panose="020E0502030308020204" pitchFamily="34" charset="0"/>
              </a:rPr>
              <a:t>Loudness</a:t>
            </a:r>
            <a:r>
              <a:rPr lang="en-US" sz="2000">
                <a:solidFill>
                  <a:schemeClr val="bg1"/>
                </a:solidFill>
                <a:latin typeface="Maiandra GD" panose="020E0502030308020204" pitchFamily="34" charset="0"/>
              </a:rPr>
              <a:t> (0.22) and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(0.21), though these are still relatively weak.</a:t>
            </a:r>
          </a:p>
          <a:p>
            <a:pPr marL="285750" indent="-285750">
              <a:buFont typeface="Arial" pitchFamily="34" charset="0"/>
              <a:buChar char="•"/>
            </a:pPr>
            <a:r>
              <a:rPr lang="en-US" sz="2000" b="1">
                <a:solidFill>
                  <a:schemeClr val="bg1"/>
                </a:solidFill>
                <a:latin typeface="Maiandra GD" panose="020E0502030308020204" pitchFamily="34" charset="0"/>
              </a:rPr>
              <a:t>Duration:</a:t>
            </a:r>
            <a:r>
              <a:rPr lang="en-US" sz="2000">
                <a:solidFill>
                  <a:schemeClr val="bg1"/>
                </a:solidFill>
                <a:latin typeface="Maiandra GD" panose="020E0502030308020204" pitchFamily="34" charset="0"/>
              </a:rPr>
              <a:t> </a:t>
            </a:r>
            <a:r>
              <a:rPr lang="en-US" sz="2000" b="1">
                <a:solidFill>
                  <a:schemeClr val="bg1"/>
                </a:solidFill>
                <a:latin typeface="Maiandra GD" panose="020E0502030308020204" pitchFamily="34" charset="0"/>
              </a:rPr>
              <a:t>Duration</a:t>
            </a:r>
            <a:r>
              <a:rPr lang="en-US" sz="2000">
                <a:solidFill>
                  <a:schemeClr val="bg1"/>
                </a:solidFill>
                <a:latin typeface="Maiandra GD" panose="020E0502030308020204" pitchFamily="34" charset="0"/>
              </a:rPr>
              <a:t> is poorly correlated with all other features (all absolute values ≤0.1).</a:t>
            </a:r>
            <a:endParaRPr lang="en-US" sz="2000">
              <a:solidFill>
                <a:schemeClr val="bg1"/>
              </a:solidFill>
              <a:effectLst/>
              <a:latin typeface="Maiandra GD" panose="020E0502030308020204" pitchFamily="34" charset="0"/>
            </a:endParaRPr>
          </a:p>
        </p:txBody>
      </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638301"/>
            <a:ext cx="8543431" cy="601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2327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8952FE91-4DB0-8C06-66AC-A0291F854EC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AB83711-7366-55F9-834F-BEECB61598CF}"/>
              </a:ext>
            </a:extLst>
          </p:cNvPr>
          <p:cNvGrpSpPr/>
          <p:nvPr/>
        </p:nvGrpSpPr>
        <p:grpSpPr>
          <a:xfrm>
            <a:off x="358814" y="229249"/>
            <a:ext cx="970283" cy="925096"/>
            <a:chOff x="0" y="0"/>
            <a:chExt cx="1682669" cy="1682669"/>
          </a:xfrm>
        </p:grpSpPr>
        <p:grpSp>
          <p:nvGrpSpPr>
            <p:cNvPr id="36" name="Group 36">
              <a:extLst>
                <a:ext uri="{FF2B5EF4-FFF2-40B4-BE49-F238E27FC236}">
                  <a16:creationId xmlns:a16="http://schemas.microsoft.com/office/drawing/2014/main" id="{E73FB50E-5F58-5531-6197-F791AB1708D3}"/>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5E0EEBE-03F3-6BE9-B021-3EC15CA915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2C768414-FB22-75DE-3E61-07BD2410241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E6F2F4C-3F0D-4E07-B287-67BEEF601B5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E9F7082C-461C-E60A-0A51-63DB5B03445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BEF60E16-83BD-1995-49DE-D2B9EF7943C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7B59CE4-4A8F-059A-E3F3-C41223D6676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02BB6093-A196-A21B-0BCA-94A4FFA533C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7DB7256-FF6A-2E6D-D508-5695BACFCE0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46D66C2-15ED-18AF-551E-0FBB725BA5BA}"/>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82B1C7-F556-8DE5-58B9-ADDCF0A5BA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DC45BDE-0D42-12F9-E0DF-416B129D816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D9EB3025-DC1D-7CB0-9ABE-6C890CA764D1}"/>
              </a:ext>
            </a:extLst>
          </p:cNvPr>
          <p:cNvGrpSpPr/>
          <p:nvPr/>
        </p:nvGrpSpPr>
        <p:grpSpPr>
          <a:xfrm>
            <a:off x="8805205" y="191459"/>
            <a:ext cx="970283" cy="925096"/>
            <a:chOff x="0" y="0"/>
            <a:chExt cx="1682669" cy="1682669"/>
          </a:xfrm>
        </p:grpSpPr>
        <p:grpSp>
          <p:nvGrpSpPr>
            <p:cNvPr id="61" name="Group 36">
              <a:extLst>
                <a:ext uri="{FF2B5EF4-FFF2-40B4-BE49-F238E27FC236}">
                  <a16:creationId xmlns:a16="http://schemas.microsoft.com/office/drawing/2014/main" id="{2FA660F4-470D-1C25-AF3E-0B9B9B1C86C1}"/>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DD169A84-DD43-FB25-B7C4-9748701117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B05571DC-EDE3-9EB6-0E57-8222F7B2AA2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168D2F4E-15F8-B64C-FE06-DE7F86FEB82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75CA5AF5-1947-0770-73F9-E033DE8B28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2EF51485-B55B-2C15-6D00-096867A9D0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B109DAA2-5758-139B-C43B-9F30D74F0B06}"/>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8897973F-A7FF-7053-FB26-ABC369127E44}"/>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592472C8-DFB5-D4EA-6620-B3667DAA80E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8A46244E-5D6A-9458-580A-D37FE0FC3BF2}"/>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B5F92E9C-E20A-6FCF-DC6F-3C1501EE207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E0EA092C-8570-609B-17C4-FE812219568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5" name="Picture 2">
            <a:extLst>
              <a:ext uri="{FF2B5EF4-FFF2-40B4-BE49-F238E27FC236}">
                <a16:creationId xmlns:a16="http://schemas.microsoft.com/office/drawing/2014/main" id="{47B0A3DC-2CB9-431C-8388-FF9CCFB794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2605" y="1172618"/>
            <a:ext cx="7173493" cy="46325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DC1B0B2-536D-681F-90BC-FBA68B336A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6395" y="1124597"/>
            <a:ext cx="7239000" cy="4753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E69362-4880-0415-67FC-8607E30256F9}"/>
              </a:ext>
            </a:extLst>
          </p:cNvPr>
          <p:cNvSpPr txBox="1"/>
          <p:nvPr/>
        </p:nvSpPr>
        <p:spPr>
          <a:xfrm>
            <a:off x="9823910" y="308524"/>
            <a:ext cx="91440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1"/>
                </a:solidFill>
              </a:rPr>
              <a:t>Scatter Plot: Speechiness vs Popularity </a:t>
            </a:r>
            <a:endParaRPr lang="en-IN" sz="4000" b="1"/>
          </a:p>
        </p:txBody>
      </p:sp>
      <p:sp>
        <p:nvSpPr>
          <p:cNvPr id="3" name="TextBox 2">
            <a:extLst>
              <a:ext uri="{FF2B5EF4-FFF2-40B4-BE49-F238E27FC236}">
                <a16:creationId xmlns:a16="http://schemas.microsoft.com/office/drawing/2014/main" id="{E60FF74D-7B66-ADAC-A4FA-878A75C5B309}"/>
              </a:ext>
            </a:extLst>
          </p:cNvPr>
          <p:cNvSpPr txBox="1"/>
          <p:nvPr/>
        </p:nvSpPr>
        <p:spPr>
          <a:xfrm>
            <a:off x="9775488" y="5919946"/>
            <a:ext cx="8077200"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rPr>
              <a:t>Shape: Typically linear downward.</a:t>
            </a:r>
          </a:p>
          <a:p>
            <a:r>
              <a:rPr lang="en-IN" sz="2400">
                <a:solidFill>
                  <a:schemeClr val="bg1"/>
                </a:solidFill>
              </a:rPr>
              <a:t>Direction: Negative — as speechiness increases, popularity tends to decrease.</a:t>
            </a:r>
          </a:p>
          <a:p>
            <a:r>
              <a:rPr lang="en-IN" sz="2400">
                <a:solidFill>
                  <a:schemeClr val="bg1"/>
                </a:solidFill>
              </a:rPr>
              <a:t>Strength: Moderate — you can see a clearer downward trend compared to the other plots.</a:t>
            </a:r>
          </a:p>
          <a:p>
            <a:r>
              <a:rPr lang="en-IN" sz="2400">
                <a:solidFill>
                  <a:schemeClr val="bg1"/>
                </a:solidFill>
              </a:rPr>
              <a:t>Outliers: Some high-speechiness tracks with unexpectedly high popularity (popular rap or spoken-word hits).</a:t>
            </a:r>
          </a:p>
          <a:p>
            <a:r>
              <a:rPr lang="en-IN" sz="2400">
                <a:solidFill>
                  <a:schemeClr val="bg1"/>
                </a:solidFill>
              </a:rPr>
              <a:t>Clusters: Popular songs often cluster at low speechiness (&lt;0.3) with high popularity (&gt;70).</a:t>
            </a:r>
          </a:p>
          <a:p>
            <a:r>
              <a:rPr lang="en-IN" sz="2400">
                <a:solidFill>
                  <a:schemeClr val="bg1"/>
                </a:solidFill>
              </a:rPr>
              <a:t>Gaps: Few tracks with very high speechiness (&gt;0.8) and very high popularity.</a:t>
            </a:r>
          </a:p>
        </p:txBody>
      </p:sp>
      <p:sp>
        <p:nvSpPr>
          <p:cNvPr id="4" name="TextBox 3">
            <a:extLst>
              <a:ext uri="{FF2B5EF4-FFF2-40B4-BE49-F238E27FC236}">
                <a16:creationId xmlns:a16="http://schemas.microsoft.com/office/drawing/2014/main" id="{B5AFCE91-DFE8-CB99-8775-0AFCC7943BD9}"/>
              </a:ext>
            </a:extLst>
          </p:cNvPr>
          <p:cNvSpPr txBox="1"/>
          <p:nvPr/>
        </p:nvSpPr>
        <p:spPr>
          <a:xfrm>
            <a:off x="1115317" y="5956797"/>
            <a:ext cx="6974570"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rPr>
              <a:t>Shape: Often random or weak linear upward pattern.</a:t>
            </a:r>
          </a:p>
          <a:p>
            <a:r>
              <a:rPr lang="en-IN" sz="2400">
                <a:solidFill>
                  <a:schemeClr val="bg1"/>
                </a:solidFill>
              </a:rPr>
              <a:t>Direction: Positive, but not strong.</a:t>
            </a:r>
          </a:p>
          <a:p>
            <a:r>
              <a:rPr lang="en-IN" sz="2400">
                <a:solidFill>
                  <a:schemeClr val="bg1"/>
                </a:solidFill>
              </a:rPr>
              <a:t>Strength: Weak — points are widely scattered, no tight line.</a:t>
            </a:r>
          </a:p>
          <a:p>
            <a:r>
              <a:rPr lang="en-IN" sz="2400">
                <a:solidFill>
                  <a:schemeClr val="bg1"/>
                </a:solidFill>
              </a:rPr>
              <a:t>Outliers: A few very fast tracks (&gt;180 BPM) with low valence (fast but not happy).</a:t>
            </a:r>
          </a:p>
          <a:p>
            <a:r>
              <a:rPr lang="en-IN" sz="2400">
                <a:solidFill>
                  <a:schemeClr val="bg1"/>
                </a:solidFill>
              </a:rPr>
              <a:t>Clusters: Many songs tend to cluster around 100–130 BPM with moderate valence (~0.5).</a:t>
            </a:r>
          </a:p>
          <a:p>
            <a:r>
              <a:rPr lang="en-IN" sz="2400">
                <a:solidFill>
                  <a:schemeClr val="bg1"/>
                </a:solidFill>
              </a:rPr>
              <a:t>Gaps: Fewer tracks at very slow tempos (&lt;60 BPM) and at very high valence.</a:t>
            </a:r>
          </a:p>
        </p:txBody>
      </p:sp>
      <p:sp>
        <p:nvSpPr>
          <p:cNvPr id="8" name="TextBox 7">
            <a:extLst>
              <a:ext uri="{FF2B5EF4-FFF2-40B4-BE49-F238E27FC236}">
                <a16:creationId xmlns:a16="http://schemas.microsoft.com/office/drawing/2014/main" id="{14476935-C1C3-7541-F4C2-6EF43D4C8094}"/>
              </a:ext>
            </a:extLst>
          </p:cNvPr>
          <p:cNvSpPr txBox="1"/>
          <p:nvPr/>
        </p:nvSpPr>
        <p:spPr>
          <a:xfrm>
            <a:off x="1377519" y="350665"/>
            <a:ext cx="948127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b="1">
                <a:solidFill>
                  <a:schemeClr val="bg1"/>
                </a:solidFill>
              </a:rPr>
              <a:t>Scatter Plot: Tempo vs Valence </a:t>
            </a:r>
            <a:endParaRPr lang="en-IN" sz="4000" b="1"/>
          </a:p>
        </p:txBody>
      </p:sp>
    </p:spTree>
    <p:extLst>
      <p:ext uri="{BB962C8B-B14F-4D97-AF65-F5344CB8AC3E}">
        <p14:creationId xmlns:p14="http://schemas.microsoft.com/office/powerpoint/2010/main" val="4330256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A259E2F-0BA1-5449-F2A5-4F83A3C6AC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D5F6D7-1CD9-6E2A-A458-0F884569FC96}"/>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E1CB2ED2-BD8E-69E1-4ADF-616529342C60}"/>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74355AC5-C357-E880-5011-39328066BF36}"/>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85156263-E141-D4F1-D195-AC2F8FC54E44}"/>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35F3B43A-2BA7-B83C-7E81-8554B493B218}"/>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8B26AE4-A715-694D-DF7B-83757A07514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8AAA028D-95C6-6CDD-B01D-E1E8AECD57F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10BC2394-0C4B-BDFF-FC87-CCE8B9ABF414}"/>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45205CB4-0BBC-1359-4C6C-B24062B4666F}"/>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FE45A86-0A38-F41C-3BCA-D449CB59DF99}"/>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2BEC881B-770B-940F-E14F-FBC063489A7E}"/>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FFC2AF05-930F-7317-AA57-831271E33B8C}"/>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AEA46217-F017-3BDD-5477-4A3343E6FB68}"/>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602E92D5-1627-FA81-4B95-8F2C7E516F5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E4AD5AB9-FD4F-FBFC-BB16-93662F498AC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94FCB71F-5496-8381-F407-F1C6AED84149}"/>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B0F6CFE0-8A82-0272-2F1D-BD4CA8297A83}"/>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36C23330-A8E8-5CA3-30CF-AD48BA20696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B48A6B48-A37D-9D8F-FF41-6E24E65BE63E}"/>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D478D6A6-13CD-AAF1-CBE2-393B21B21971}"/>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6AB577E4-7882-136A-CF83-B00A45075B6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6877FC15-6C8C-F6AB-EF1A-A5FD58B119D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65653F5C-38C5-EE50-3FEA-5824E471E3DF}"/>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3127D561-6F26-7BA0-095E-2EC44EF1C12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6F5F54F-5653-7B2F-A4DA-693CF76EF723}"/>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14D0FE77-0503-71C0-A613-0B446095DFCF}"/>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D9142AD3-7FA5-0077-955B-8F663BB13A8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A574AAAA-1C9F-E873-D20E-A6B438CE47EE}"/>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18A59A27-F4C0-E9E3-2054-9CA5E6226D13}"/>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CD8426DD-9B41-A479-DE7D-3DB63CF16D11}"/>
              </a:ext>
            </a:extLst>
          </p:cNvPr>
          <p:cNvGrpSpPr/>
          <p:nvPr/>
        </p:nvGrpSpPr>
        <p:grpSpPr>
          <a:xfrm>
            <a:off x="750771" y="578598"/>
            <a:ext cx="1262002" cy="1262002"/>
            <a:chOff x="0" y="0"/>
            <a:chExt cx="1682669" cy="1682669"/>
          </a:xfrm>
        </p:grpSpPr>
        <p:grpSp>
          <p:nvGrpSpPr>
            <p:cNvPr id="36" name="Group 36">
              <a:extLst>
                <a:ext uri="{FF2B5EF4-FFF2-40B4-BE49-F238E27FC236}">
                  <a16:creationId xmlns:a16="http://schemas.microsoft.com/office/drawing/2014/main" id="{7CBF4B3A-D97A-D7A7-8B99-2EACEC9EA389}"/>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2531B9C-70B9-79F5-5AD3-C6B7BD10D1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B028E5D-0C99-B208-F897-CC02E1B83EC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6E79732F-D538-FC4C-350D-01140946CC11}"/>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24571B6-3967-9070-A594-E70041EAC1C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C67C019F-0B84-A784-8D50-D41546E866D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1F5B111-292E-1D07-8E21-C895D4BC7158}"/>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125146F-E6E5-2CCA-0C13-6B0E134DE3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0712CF4A-D533-C3EC-DE75-0CCF7F338F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1D15D82B-3B78-19D2-1DE3-D9399E80495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951802EB-A2F9-56A9-7E9F-F279AFF156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715BFB8-7418-899A-E380-7DC3D50BC3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5619DDC8-AD4A-D171-7AE4-03AC202433D1}"/>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937119" y="1890852"/>
            <a:ext cx="7895581" cy="521930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C4752CB-152A-7641-246C-12595DACE0FB}"/>
              </a:ext>
            </a:extLst>
          </p:cNvPr>
          <p:cNvSpPr txBox="1"/>
          <p:nvPr/>
        </p:nvSpPr>
        <p:spPr>
          <a:xfrm>
            <a:off x="1092121" y="2022583"/>
            <a:ext cx="8849995"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bg1"/>
                </a:solidFill>
                <a:latin typeface="Maiandra GD" panose="020E0502030308020204" pitchFamily="34" charset="0"/>
              </a:rPr>
              <a:t>Indicates how emotional positivity (valence) varies with loudness.</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A rising pattern means louder songs tend to sound happier/more positive.</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Random scatter means loudness doesn’t strongly influence valence.</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Shape: Mostly random with a slight upward linear trend.</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Direction: Weak positive (as loudness rises, valence tends to rise slightly).</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Strength: Weak to moderate — points are scattered but hint at a trend.</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Outliers: Likely a few extremely loud tracks with very low valence (harsh or sad but loud songs).</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Clusters: You may notice a cluster of songs in mid-loudness (~-10 to -5 dB) with mid valence (0.4-0.6).</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Gaps: Possible gaps at very high valence and extreme loudness, showing few tracks exist there</a:t>
            </a:r>
          </a:p>
        </p:txBody>
      </p:sp>
      <p:sp>
        <p:nvSpPr>
          <p:cNvPr id="49" name="TextBox 48">
            <a:extLst>
              <a:ext uri="{FF2B5EF4-FFF2-40B4-BE49-F238E27FC236}">
                <a16:creationId xmlns:a16="http://schemas.microsoft.com/office/drawing/2014/main" id="{D4EEA5BD-C312-94F4-BCD9-C9497E38A634}"/>
              </a:ext>
            </a:extLst>
          </p:cNvPr>
          <p:cNvSpPr txBox="1"/>
          <p:nvPr/>
        </p:nvSpPr>
        <p:spPr>
          <a:xfrm>
            <a:off x="2170267" y="762747"/>
            <a:ext cx="91440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b="1">
                <a:solidFill>
                  <a:srgbClr val="00FF00"/>
                </a:solidFill>
              </a:rPr>
              <a:t>Scatter Plot: Loudness vs Valence </a:t>
            </a:r>
          </a:p>
        </p:txBody>
      </p:sp>
    </p:spTree>
    <p:extLst>
      <p:ext uri="{BB962C8B-B14F-4D97-AF65-F5344CB8AC3E}">
        <p14:creationId xmlns:p14="http://schemas.microsoft.com/office/powerpoint/2010/main" val="277734996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8648DA2-3BDA-9C4C-82A1-E0A4D6388A9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7563AA57-082D-B674-DE4B-F25C81AF66B3}"/>
              </a:ext>
            </a:extLst>
          </p:cNvPr>
          <p:cNvGrpSpPr/>
          <p:nvPr/>
        </p:nvGrpSpPr>
        <p:grpSpPr>
          <a:xfrm>
            <a:off x="707536" y="227609"/>
            <a:ext cx="947030" cy="931627"/>
            <a:chOff x="0" y="0"/>
            <a:chExt cx="1682669" cy="1682669"/>
          </a:xfrm>
        </p:grpSpPr>
        <p:grpSp>
          <p:nvGrpSpPr>
            <p:cNvPr id="36" name="Group 36">
              <a:extLst>
                <a:ext uri="{FF2B5EF4-FFF2-40B4-BE49-F238E27FC236}">
                  <a16:creationId xmlns:a16="http://schemas.microsoft.com/office/drawing/2014/main" id="{E9E431D5-2B56-1297-7D29-3F99C8B1DCE4}"/>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21F540AB-8B7F-DFF2-82AC-CE7BEC0D35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06DD4157-05D8-53F1-06BF-870BCAA90CC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C9AF7CA3-044C-DF08-2296-5B894F18E1F3}"/>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93D8BAD-CD98-3770-DC72-A2F4AC556A1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0A80D9E0-9C70-955D-F388-C570D8C4997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3CB7063-69A2-12E6-0291-BD317CD3BE0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5ABC65C-3752-71FC-AD47-AED5328EAB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3FA82036-1F75-F49D-6851-189C66D2354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F5C41C4C-AEDB-6122-60CD-D25DC3A68906}"/>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A0D77C8-A3D5-CD58-3811-F2B580816B83}"/>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A0F900FC-3E97-E05C-B491-E588882DC2E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aphicFrame>
        <p:nvGraphicFramePr>
          <p:cNvPr id="52" name="Table 51">
            <a:extLst>
              <a:ext uri="{FF2B5EF4-FFF2-40B4-BE49-F238E27FC236}">
                <a16:creationId xmlns:a16="http://schemas.microsoft.com/office/drawing/2014/main" id="{23F5127B-AAFD-A5E9-4D19-69A1917DE198}"/>
              </a:ext>
            </a:extLst>
          </p:cNvPr>
          <p:cNvGraphicFramePr>
            <a:graphicFrameLocks noGrp="1"/>
          </p:cNvGraphicFramePr>
          <p:nvPr>
            <p:extLst>
              <p:ext uri="{D42A27DB-BD31-4B8C-83A1-F6EECF244321}">
                <p14:modId xmlns:p14="http://schemas.microsoft.com/office/powerpoint/2010/main" val="4259564262"/>
              </p:ext>
            </p:extLst>
          </p:nvPr>
        </p:nvGraphicFramePr>
        <p:xfrm>
          <a:off x="609600" y="1167363"/>
          <a:ext cx="16916400" cy="7059489"/>
        </p:xfrm>
        <a:graphic>
          <a:graphicData uri="http://schemas.openxmlformats.org/drawingml/2006/table">
            <a:tbl>
              <a:tblPr>
                <a:tableStyleId>{69C7853C-536D-4A76-A0AE-DD22124D55A5}</a:tableStyleId>
              </a:tblPr>
              <a:tblGrid>
                <a:gridCol w="5610267">
                  <a:extLst>
                    <a:ext uri="{9D8B030D-6E8A-4147-A177-3AD203B41FA5}">
                      <a16:colId xmlns:a16="http://schemas.microsoft.com/office/drawing/2014/main" val="1713731765"/>
                    </a:ext>
                  </a:extLst>
                </a:gridCol>
                <a:gridCol w="5610267">
                  <a:extLst>
                    <a:ext uri="{9D8B030D-6E8A-4147-A177-3AD203B41FA5}">
                      <a16:colId xmlns:a16="http://schemas.microsoft.com/office/drawing/2014/main" val="2359052433"/>
                    </a:ext>
                  </a:extLst>
                </a:gridCol>
                <a:gridCol w="5695866">
                  <a:extLst>
                    <a:ext uri="{9D8B030D-6E8A-4147-A177-3AD203B41FA5}">
                      <a16:colId xmlns:a16="http://schemas.microsoft.com/office/drawing/2014/main" val="1632605544"/>
                    </a:ext>
                  </a:extLst>
                </a:gridCol>
              </a:tblGrid>
              <a:tr h="263982">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Category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Feature Name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Description</a:t>
                      </a:r>
                    </a:p>
                  </a:txBody>
                  <a:tcPr marL="30173" marR="30173" marT="15087" marB="15087" anchor="ctr"/>
                </a:tc>
                <a:extLst>
                  <a:ext uri="{0D108BD9-81ED-4DB2-BD59-A6C34878D82A}">
                    <a16:rowId xmlns:a16="http://schemas.microsoft.com/office/drawing/2014/main" val="868920967"/>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Artist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artist_name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Name of the performing artist or band.</a:t>
                      </a:r>
                    </a:p>
                  </a:txBody>
                  <a:tcPr marL="30173" marR="30173" marT="15087" marB="15087" anchor="ctr"/>
                </a:tc>
                <a:extLst>
                  <a:ext uri="{0D108BD9-81ED-4DB2-BD59-A6C34878D82A}">
                    <a16:rowId xmlns:a16="http://schemas.microsoft.com/office/drawing/2014/main" val="2059271435"/>
                  </a:ext>
                </a:extLst>
              </a:tr>
              <a:tr h="263982">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Track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track_name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Title of the song.</a:t>
                      </a:r>
                    </a:p>
                  </a:txBody>
                  <a:tcPr marL="30173" marR="30173" marT="15087" marB="15087" anchor="ctr"/>
                </a:tc>
                <a:extLst>
                  <a:ext uri="{0D108BD9-81ED-4DB2-BD59-A6C34878D82A}">
                    <a16:rowId xmlns:a16="http://schemas.microsoft.com/office/drawing/2014/main" val="4139485301"/>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Release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release_year / year</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Year in which the song was released.</a:t>
                      </a:r>
                    </a:p>
                  </a:txBody>
                  <a:tcPr marL="30173" marR="30173" marT="15087" marB="15087" anchor="ctr"/>
                </a:tc>
                <a:extLst>
                  <a:ext uri="{0D108BD9-81ED-4DB2-BD59-A6C34878D82A}">
                    <a16:rowId xmlns:a16="http://schemas.microsoft.com/office/drawing/2014/main" val="1018933988"/>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Album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album_name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Name of the album to which the song belongs.</a:t>
                      </a:r>
                    </a:p>
                  </a:txBody>
                  <a:tcPr marL="30173" marR="30173" marT="15087" marB="15087" anchor="ctr"/>
                </a:tc>
                <a:extLst>
                  <a:ext uri="{0D108BD9-81ED-4DB2-BD59-A6C34878D82A}">
                    <a16:rowId xmlns:a16="http://schemas.microsoft.com/office/drawing/2014/main" val="1509499047"/>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Popularity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popularity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A value (0–100) indicating the song’s overall popularity on Spotify.</a:t>
                      </a:r>
                    </a:p>
                  </a:txBody>
                  <a:tcPr marL="30173" marR="30173" marT="15087" marB="15087" anchor="ctr"/>
                </a:tc>
                <a:extLst>
                  <a:ext uri="{0D108BD9-81ED-4DB2-BD59-A6C34878D82A}">
                    <a16:rowId xmlns:a16="http://schemas.microsoft.com/office/drawing/2014/main" val="2807377471"/>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Danceability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danceability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Measures how suitable a track is for dancing (0 = least, 1 = most).</a:t>
                      </a:r>
                    </a:p>
                  </a:txBody>
                  <a:tcPr marL="30173" marR="30173" marT="15087" marB="15087" anchor="ctr"/>
                </a:tc>
                <a:extLst>
                  <a:ext uri="{0D108BD9-81ED-4DB2-BD59-A6C34878D82A}">
                    <a16:rowId xmlns:a16="http://schemas.microsoft.com/office/drawing/2014/main" val="3868066383"/>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Energy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energy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Represents the intensity and activity level of a song (0–1).</a:t>
                      </a:r>
                    </a:p>
                  </a:txBody>
                  <a:tcPr marL="30173" marR="30173" marT="15087" marB="15087" anchor="ctr"/>
                </a:tc>
                <a:extLst>
                  <a:ext uri="{0D108BD9-81ED-4DB2-BD59-A6C34878D82A}">
                    <a16:rowId xmlns:a16="http://schemas.microsoft.com/office/drawing/2014/main" val="936694860"/>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Valence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valence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Describes the musical positiveness of a track (0 = sad, 1 = happy).</a:t>
                      </a:r>
                    </a:p>
                  </a:txBody>
                  <a:tcPr marL="30173" marR="30173" marT="15087" marB="15087" anchor="ctr"/>
                </a:tc>
                <a:extLst>
                  <a:ext uri="{0D108BD9-81ED-4DB2-BD59-A6C34878D82A}">
                    <a16:rowId xmlns:a16="http://schemas.microsoft.com/office/drawing/2014/main" val="1683987244"/>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Speechiness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speechiness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Detects the presence of spoken words in a track.</a:t>
                      </a:r>
                    </a:p>
                  </a:txBody>
                  <a:tcPr marL="30173" marR="30173" marT="15087" marB="15087" anchor="ctr"/>
                </a:tc>
                <a:extLst>
                  <a:ext uri="{0D108BD9-81ED-4DB2-BD59-A6C34878D82A}">
                    <a16:rowId xmlns:a16="http://schemas.microsoft.com/office/drawing/2014/main" val="1958313946"/>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Acousticness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acousticness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Probability of a track being acoustic (0 = not, 1 = highly acoustic).</a:t>
                      </a:r>
                    </a:p>
                  </a:txBody>
                  <a:tcPr marL="30173" marR="30173" marT="15087" marB="15087" anchor="ctr"/>
                </a:tc>
                <a:extLst>
                  <a:ext uri="{0D108BD9-81ED-4DB2-BD59-A6C34878D82A}">
                    <a16:rowId xmlns:a16="http://schemas.microsoft.com/office/drawing/2014/main" val="2854477048"/>
                  </a:ext>
                </a:extLst>
              </a:tr>
              <a:tr h="549324">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Instrumentalness</a:t>
                      </a:r>
                    </a:p>
                  </a:txBody>
                  <a:tcPr marL="30173" marR="30173" marT="15087" marB="15087" anchor="ctr"/>
                </a:tc>
                <a:tc>
                  <a:txBody>
                    <a:bodyPr/>
                    <a:lstStyle/>
                    <a:p>
                      <a:pPr>
                        <a:buNone/>
                      </a:pPr>
                      <a:r>
                        <a:rPr lang="en-IN" sz="1400" b="1" err="1">
                          <a:latin typeface="Cascadia Code" panose="020B0609020000020004" pitchFamily="49" charset="0"/>
                          <a:ea typeface="Cascadia Code" panose="020B0609020000020004" pitchFamily="49" charset="0"/>
                          <a:cs typeface="Cascadia Code" panose="020B0609020000020004" pitchFamily="49" charset="0"/>
                        </a:rPr>
                        <a:t>instrumentalness</a:t>
                      </a:r>
                      <a:endParaRPr lang="en-IN" sz="1400" b="1">
                        <a:latin typeface="Cascadia Code" panose="020B0609020000020004" pitchFamily="49" charset="0"/>
                        <a:ea typeface="Cascadia Code" panose="020B0609020000020004" pitchFamily="49" charset="0"/>
                        <a:cs typeface="Cascadia Code" panose="020B0609020000020004" pitchFamily="49" charset="0"/>
                      </a:endParaRP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Predicts whether a track contains vocals (values closer to 1 = more instrumental).</a:t>
                      </a:r>
                    </a:p>
                  </a:txBody>
                  <a:tcPr marL="30173" marR="30173" marT="15087" marB="15087" anchor="ctr"/>
                </a:tc>
                <a:extLst>
                  <a:ext uri="{0D108BD9-81ED-4DB2-BD59-A6C34878D82A}">
                    <a16:rowId xmlns:a16="http://schemas.microsoft.com/office/drawing/2014/main" val="3593387233"/>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Liveness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liveness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Detects audience presence — higher values indicate live performance.</a:t>
                      </a:r>
                    </a:p>
                  </a:txBody>
                  <a:tcPr marL="30173" marR="30173" marT="15087" marB="15087" anchor="ctr"/>
                </a:tc>
                <a:extLst>
                  <a:ext uri="{0D108BD9-81ED-4DB2-BD59-A6C34878D82A}">
                    <a16:rowId xmlns:a16="http://schemas.microsoft.com/office/drawing/2014/main" val="610238021"/>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Duration</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duration_ms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Length of the track in milliseconds.</a:t>
                      </a:r>
                    </a:p>
                  </a:txBody>
                  <a:tcPr marL="30173" marR="30173" marT="15087" marB="15087" anchor="ctr"/>
                </a:tc>
                <a:extLst>
                  <a:ext uri="{0D108BD9-81ED-4DB2-BD59-A6C34878D82A}">
                    <a16:rowId xmlns:a16="http://schemas.microsoft.com/office/drawing/2014/main" val="2960680574"/>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Tempo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tempo</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The estimated beats per minute (BPM) of a track.</a:t>
                      </a:r>
                    </a:p>
                  </a:txBody>
                  <a:tcPr marL="30173" marR="30173" marT="15087" marB="15087" anchor="ctr"/>
                </a:tc>
                <a:extLst>
                  <a:ext uri="{0D108BD9-81ED-4DB2-BD59-A6C34878D82A}">
                    <a16:rowId xmlns:a16="http://schemas.microsoft.com/office/drawing/2014/main" val="3949635952"/>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Mode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mode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Indicates the modality of the track (1 = Major, 0 = Minor).</a:t>
                      </a:r>
                    </a:p>
                  </a:txBody>
                  <a:tcPr marL="30173" marR="30173" marT="15087" marB="15087" anchor="ctr"/>
                </a:tc>
                <a:extLst>
                  <a:ext uri="{0D108BD9-81ED-4DB2-BD59-A6C34878D82A}">
                    <a16:rowId xmlns:a16="http://schemas.microsoft.com/office/drawing/2014/main" val="3194968411"/>
                  </a:ext>
                </a:extLst>
              </a:tr>
              <a:tr h="495258">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Key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key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The musical key the track is written in (0–11, where 0 = C, 1 = C#/Db, etc.).</a:t>
                      </a:r>
                    </a:p>
                  </a:txBody>
                  <a:tcPr marL="30173" marR="30173" marT="15087" marB="15087" anchor="ctr"/>
                </a:tc>
                <a:extLst>
                  <a:ext uri="{0D108BD9-81ED-4DB2-BD59-A6C34878D82A}">
                    <a16:rowId xmlns:a16="http://schemas.microsoft.com/office/drawing/2014/main" val="358741028"/>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Time Signature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Time _ signature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Estimated beats per bar (e.g., 3, 4, 5).</a:t>
                      </a:r>
                    </a:p>
                  </a:txBody>
                  <a:tcPr marL="30173" marR="30173" marT="15087" marB="15087" anchor="ctr"/>
                </a:tc>
                <a:extLst>
                  <a:ext uri="{0D108BD9-81ED-4DB2-BD59-A6C34878D82A}">
                    <a16:rowId xmlns:a16="http://schemas.microsoft.com/office/drawing/2014/main" val="417174736"/>
                  </a:ext>
                </a:extLst>
              </a:tr>
            </a:tbl>
          </a:graphicData>
        </a:graphic>
      </p:graphicFrame>
      <p:sp>
        <p:nvSpPr>
          <p:cNvPr id="54" name="TextBox 53">
            <a:extLst>
              <a:ext uri="{FF2B5EF4-FFF2-40B4-BE49-F238E27FC236}">
                <a16:creationId xmlns:a16="http://schemas.microsoft.com/office/drawing/2014/main" id="{942CBF0C-145F-7594-388D-37BF64C31184}"/>
              </a:ext>
            </a:extLst>
          </p:cNvPr>
          <p:cNvSpPr txBox="1"/>
          <p:nvPr/>
        </p:nvSpPr>
        <p:spPr>
          <a:xfrm>
            <a:off x="1679966" y="395333"/>
            <a:ext cx="9144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a:solidFill>
                  <a:schemeClr val="bg1"/>
                </a:solidFill>
                <a:latin typeface="Maiandra GD" panose="020E0502030308020204" pitchFamily="34" charset="0"/>
              </a:rPr>
              <a:t>DATA DESCRIPTION </a:t>
            </a:r>
            <a:endParaRPr lang="en-IN" sz="3600"/>
          </a:p>
        </p:txBody>
      </p:sp>
      <p:sp>
        <p:nvSpPr>
          <p:cNvPr id="56" name="TextBox 55">
            <a:extLst>
              <a:ext uri="{FF2B5EF4-FFF2-40B4-BE49-F238E27FC236}">
                <a16:creationId xmlns:a16="http://schemas.microsoft.com/office/drawing/2014/main" id="{06E695EC-B493-2538-861B-A59AF0A9408B}"/>
              </a:ext>
            </a:extLst>
          </p:cNvPr>
          <p:cNvSpPr txBox="1"/>
          <p:nvPr/>
        </p:nvSpPr>
        <p:spPr>
          <a:xfrm>
            <a:off x="457200" y="8314451"/>
            <a:ext cx="15091263"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US" sz="2400" b="1">
                <a:solidFill>
                  <a:schemeClr val="bg1"/>
                </a:solidFill>
              </a:rPr>
              <a:t>📊 Data Summary</a:t>
            </a:r>
          </a:p>
          <a:p>
            <a:pPr>
              <a:buFont typeface="Arial" pitchFamily="34" charset="0"/>
              <a:buChar char="•"/>
            </a:pPr>
            <a:r>
              <a:rPr lang="en-US" sz="2400" b="1">
                <a:solidFill>
                  <a:schemeClr val="bg1"/>
                </a:solidFill>
              </a:rPr>
              <a:t>Rows (Tracks):</a:t>
            </a:r>
            <a:r>
              <a:rPr lang="en-US" sz="2400">
                <a:solidFill>
                  <a:schemeClr val="bg1"/>
                </a:solidFill>
              </a:rPr>
              <a:t> Typically 50,000+ entries</a:t>
            </a:r>
          </a:p>
          <a:p>
            <a:pPr>
              <a:buFont typeface="Arial" pitchFamily="34" charset="0"/>
              <a:buChar char="•"/>
            </a:pPr>
            <a:r>
              <a:rPr lang="en-US" sz="2400" b="1">
                <a:solidFill>
                  <a:schemeClr val="bg1"/>
                </a:solidFill>
              </a:rPr>
              <a:t>Columns (Features):</a:t>
            </a:r>
            <a:r>
              <a:rPr lang="en-US" sz="2400">
                <a:solidFill>
                  <a:schemeClr val="bg1"/>
                </a:solidFill>
              </a:rPr>
              <a:t> 15–18 features</a:t>
            </a:r>
          </a:p>
          <a:p>
            <a:pPr>
              <a:buFont typeface="Arial" pitchFamily="34" charset="0"/>
              <a:buChar char="•"/>
            </a:pPr>
            <a:r>
              <a:rPr lang="en-US" sz="2400" b="1">
                <a:solidFill>
                  <a:schemeClr val="bg1"/>
                </a:solidFill>
              </a:rPr>
              <a:t>Data Types:</a:t>
            </a:r>
            <a:r>
              <a:rPr lang="en-US" sz="2400">
                <a:solidFill>
                  <a:schemeClr val="bg1"/>
                </a:solidFill>
              </a:rPr>
              <a:t> Numeric (floats, integers) and categorical (strings)</a:t>
            </a:r>
          </a:p>
          <a:p>
            <a:pPr>
              <a:buFont typeface="Arial" pitchFamily="34" charset="0"/>
              <a:buChar char="•"/>
            </a:pPr>
            <a:r>
              <a:rPr lang="en-US" sz="2400" b="1">
                <a:solidFill>
                  <a:schemeClr val="bg1"/>
                </a:solidFill>
              </a:rPr>
              <a:t>Missing Values:</a:t>
            </a:r>
            <a:r>
              <a:rPr lang="en-US" sz="2400">
                <a:solidFill>
                  <a:schemeClr val="bg1"/>
                </a:solidFill>
              </a:rPr>
              <a:t> Some columns (like </a:t>
            </a:r>
            <a:r>
              <a:rPr lang="en-US" sz="2400">
                <a:solidFill>
                  <a:schemeClr val="bg1"/>
                </a:solidFill>
                <a:latin typeface="Courier New" panose="02070309020205020404" pitchFamily="49" charset="0"/>
              </a:rPr>
              <a:t>key</a:t>
            </a:r>
            <a:r>
              <a:rPr lang="en-US" sz="2400">
                <a:solidFill>
                  <a:schemeClr val="bg1"/>
                </a:solidFill>
              </a:rPr>
              <a:t>, </a:t>
            </a:r>
            <a:r>
              <a:rPr lang="en-US" sz="2400">
                <a:solidFill>
                  <a:schemeClr val="bg1"/>
                </a:solidFill>
                <a:latin typeface="Courier New" panose="02070309020205020404" pitchFamily="49" charset="0"/>
              </a:rPr>
              <a:t>mode</a:t>
            </a:r>
            <a:r>
              <a:rPr lang="en-US" sz="2400">
                <a:solidFill>
                  <a:schemeClr val="bg1"/>
                </a:solidFill>
              </a:rPr>
              <a:t>, </a:t>
            </a:r>
            <a:r>
              <a:rPr lang="en-US" sz="2400">
                <a:solidFill>
                  <a:schemeClr val="bg1"/>
                </a:solidFill>
                <a:latin typeface="Courier New" panose="02070309020205020404" pitchFamily="49" charset="0"/>
              </a:rPr>
              <a:t>popularity</a:t>
            </a:r>
            <a:r>
              <a:rPr lang="en-US" sz="2400">
                <a:solidFill>
                  <a:schemeClr val="bg1"/>
                </a:solidFill>
              </a:rPr>
              <a:t>) may contain missing data</a:t>
            </a:r>
          </a:p>
        </p:txBody>
      </p:sp>
    </p:spTree>
    <p:extLst>
      <p:ext uri="{BB962C8B-B14F-4D97-AF65-F5344CB8AC3E}">
        <p14:creationId xmlns:p14="http://schemas.microsoft.com/office/powerpoint/2010/main" val="17406610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2" y="290784"/>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46883" y="1165247"/>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10733744" y="2258588"/>
            <a:ext cx="6814009" cy="553728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box plots:</a:t>
            </a:r>
          </a:p>
          <a:p>
            <a:r>
              <a:rPr lang="en-US" b="1">
                <a:solidFill>
                  <a:schemeClr val="bg1"/>
                </a:solidFill>
                <a:latin typeface="Maiandra GD" panose="020E0502030308020204" pitchFamily="34" charset="0"/>
              </a:rPr>
              <a:t>1. Duration by Language:</a:t>
            </a:r>
            <a:r>
              <a:rPr lang="en-US">
                <a:solidFill>
                  <a:schemeClr val="bg1"/>
                </a:solidFill>
                <a:latin typeface="Maiandra GD" panose="020E0502030308020204" pitchFamily="34" charset="0"/>
              </a:rPr>
              <a:t> Most languages show similar median song durations (around 200,000 to 300,000 milliseconds), but </a:t>
            </a:r>
            <a:r>
              <a:rPr lang="en-US" b="1">
                <a:solidFill>
                  <a:schemeClr val="bg1"/>
                </a:solidFill>
                <a:latin typeface="Maiandra GD" panose="020E0502030308020204" pitchFamily="34" charset="0"/>
              </a:rPr>
              <a:t>Hindi</a:t>
            </a:r>
            <a:r>
              <a:rPr lang="en-US">
                <a:solidFill>
                  <a:schemeClr val="bg1"/>
                </a:solidFill>
                <a:latin typeface="Maiandra GD" panose="020E0502030308020204" pitchFamily="34" charset="0"/>
              </a:rPr>
              <a:t> and </a:t>
            </a:r>
            <a:r>
              <a:rPr lang="en-US" b="1">
                <a:solidFill>
                  <a:schemeClr val="bg1"/>
                </a:solidFill>
                <a:latin typeface="Maiandra GD" panose="020E0502030308020204" pitchFamily="34" charset="0"/>
              </a:rPr>
              <a:t>English</a:t>
            </a:r>
            <a:r>
              <a:rPr lang="en-US">
                <a:solidFill>
                  <a:schemeClr val="bg1"/>
                </a:solidFill>
                <a:latin typeface="Maiandra GD" panose="020E0502030308020204" pitchFamily="34" charset="0"/>
              </a:rPr>
              <a:t> have the highest number of outliers, with some songs having very long durations (up to 3.5 million milliseconds). </a:t>
            </a:r>
            <a:r>
              <a:rPr lang="en-US" b="1">
                <a:solidFill>
                  <a:schemeClr val="bg1"/>
                </a:solidFill>
                <a:latin typeface="Maiandra GD" panose="020E0502030308020204" pitchFamily="34" charset="0"/>
              </a:rPr>
              <a:t>Korean</a:t>
            </a:r>
            <a:r>
              <a:rPr lang="en-US">
                <a:solidFill>
                  <a:schemeClr val="bg1"/>
                </a:solidFill>
                <a:latin typeface="Maiandra GD" panose="020E0502030308020204" pitchFamily="34" charset="0"/>
              </a:rPr>
              <a:t> has very few data points, and seems to have the lowest median duration.</a:t>
            </a:r>
          </a:p>
          <a:p>
            <a:r>
              <a:rPr lang="en-US" b="1">
                <a:solidFill>
                  <a:schemeClr val="bg1"/>
                </a:solidFill>
                <a:latin typeface="Maiandra GD" panose="020E0502030308020204" pitchFamily="34" charset="0"/>
              </a:rPr>
              <a:t>2. Loudness by Mode:</a:t>
            </a:r>
            <a:r>
              <a:rPr lang="en-US">
                <a:solidFill>
                  <a:schemeClr val="bg1"/>
                </a:solidFill>
                <a:latin typeface="Maiandra GD" panose="020E0502030308020204" pitchFamily="34" charset="0"/>
              </a:rPr>
              <a:t> The loudness is clustered into three distinct groups based on the mode values. Modes 0.0 and 1.0 have very high loudness (near 0 dB), while mode −1.0 has a very low loudness (around −100,000 dB).</a:t>
            </a:r>
          </a:p>
          <a:p>
            <a:r>
              <a:rPr lang="en-US" b="1">
                <a:solidFill>
                  <a:schemeClr val="bg1"/>
                </a:solidFill>
                <a:latin typeface="Maiandra GD" panose="020E0502030308020204" pitchFamily="34" charset="0"/>
              </a:rPr>
              <a:t>3. Tempo by Time Signature:</a:t>
            </a:r>
            <a:endParaRPr lang="en-US">
              <a:solidFill>
                <a:schemeClr val="bg1"/>
              </a:solidFill>
              <a:latin typeface="Maiandra GD" panose="020E0502030308020204" pitchFamily="34" charset="0"/>
            </a:endParaRPr>
          </a:p>
          <a:p>
            <a:pPr marL="742950" lvl="1" indent="-285750">
              <a:buFont typeface="Arial" pitchFamily="34" charset="0"/>
              <a:buChar char="•"/>
            </a:pPr>
            <a:r>
              <a:rPr lang="en-US">
                <a:solidFill>
                  <a:schemeClr val="bg1"/>
                </a:solidFill>
                <a:latin typeface="Maiandra GD" panose="020E0502030308020204" pitchFamily="34" charset="0"/>
              </a:rPr>
              <a:t>Time signatures 1.0 to 5.0 show a wide range of tempos, generally centered between 100 and 150 BPM.</a:t>
            </a:r>
          </a:p>
          <a:p>
            <a:pPr marL="742950" lvl="1" indent="-285750">
              <a:buFont typeface="Arial" pitchFamily="34" charset="0"/>
              <a:buChar char="•"/>
            </a:pPr>
            <a:r>
              <a:rPr lang="en-US">
                <a:solidFill>
                  <a:schemeClr val="bg1"/>
                </a:solidFill>
                <a:latin typeface="Maiandra GD" panose="020E0502030308020204" pitchFamily="34" charset="0"/>
              </a:rPr>
              <a:t>Time signature 3.0 has the highest median tempo (around 150 BPM).</a:t>
            </a:r>
          </a:p>
          <a:p>
            <a:pPr marL="742950" lvl="1" indent="-285750">
              <a:buFont typeface="Arial" pitchFamily="34" charset="0"/>
              <a:buChar char="•"/>
            </a:pPr>
            <a:r>
              <a:rPr lang="en-US">
                <a:solidFill>
                  <a:schemeClr val="bg1"/>
                </a:solidFill>
                <a:latin typeface="Maiandra GD" panose="020E0502030308020204" pitchFamily="34" charset="0"/>
              </a:rPr>
              <a:t>Time signatures −1.0 and 0.0 show very low tempos (near 0 BPM), suggesting these might be invalid or represent very slow/no tempo data.</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548394" y="521357"/>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48394" y="1773541"/>
            <a:ext cx="9858312" cy="583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06907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3" y="28519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62648" y="1201026"/>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587902" y="2280131"/>
            <a:ext cx="7303903" cy="54399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violin and box plots, here are short insights:</a:t>
            </a:r>
          </a:p>
          <a:p>
            <a:pPr marL="285750" indent="-285750">
              <a:buFont typeface="Arial" pitchFamily="34" charset="0"/>
              <a:buChar char="•"/>
            </a:pPr>
            <a:r>
              <a:rPr lang="en-US" sz="1600" b="1">
                <a:solidFill>
                  <a:schemeClr val="bg1"/>
                </a:solidFill>
              </a:rPr>
              <a:t>Popularity by Language:</a:t>
            </a:r>
            <a:r>
              <a:rPr lang="en-US" sz="1600">
                <a:solidFill>
                  <a:schemeClr val="bg1"/>
                </a:solidFill>
              </a:rPr>
              <a:t> All languages (</a:t>
            </a:r>
            <a:r>
              <a:rPr lang="en-US" sz="1600" b="1">
                <a:solidFill>
                  <a:schemeClr val="bg1"/>
                </a:solidFill>
              </a:rPr>
              <a:t>Tamil, Telugu, English, Hindi, Malayalam</a:t>
            </a:r>
            <a:r>
              <a:rPr lang="en-US" sz="1600">
                <a:solidFill>
                  <a:schemeClr val="bg1"/>
                </a:solidFill>
              </a:rPr>
              <a:t>) show a </a:t>
            </a:r>
            <a:r>
              <a:rPr lang="en-US" sz="1600" b="1">
                <a:solidFill>
                  <a:schemeClr val="bg1"/>
                </a:solidFill>
              </a:rPr>
              <a:t>very similar distribution of song popularity</a:t>
            </a:r>
            <a:r>
              <a:rPr lang="en-US" sz="1600">
                <a:solidFill>
                  <a:schemeClr val="bg1"/>
                </a:solidFill>
              </a:rPr>
              <a:t>. The popularity scores are heavily clustered near the lower end (around 0 to 20), but each language also has a long tail extending up to high popularity scores (around 70 to 90), indicating a few very popular tracks in every category. </a:t>
            </a:r>
            <a:r>
              <a:rPr lang="en-US" sz="1600" b="1">
                <a:solidFill>
                  <a:schemeClr val="bg1"/>
                </a:solidFill>
              </a:rPr>
              <a:t>Korean</a:t>
            </a:r>
            <a:r>
              <a:rPr lang="en-US" sz="1600">
                <a:solidFill>
                  <a:schemeClr val="bg1"/>
                </a:solidFill>
              </a:rPr>
              <a:t> has very few data points, with popularity clustered near 0.</a:t>
            </a:r>
          </a:p>
          <a:p>
            <a:pPr marL="285750" indent="-285750">
              <a:buFont typeface="Arial" pitchFamily="34" charset="0"/>
              <a:buChar char="•"/>
            </a:pPr>
            <a:r>
              <a:rPr lang="en-US" sz="1600" b="1">
                <a:solidFill>
                  <a:schemeClr val="bg1"/>
                </a:solidFill>
              </a:rPr>
              <a:t>Key by Mode:</a:t>
            </a:r>
            <a:r>
              <a:rPr lang="en-US" sz="1600">
                <a:solidFill>
                  <a:schemeClr val="bg1"/>
                </a:solidFill>
              </a:rPr>
              <a:t> The distribution of the musical </a:t>
            </a:r>
            <a:r>
              <a:rPr lang="en-US" sz="1600" b="1">
                <a:solidFill>
                  <a:schemeClr val="bg1"/>
                </a:solidFill>
              </a:rPr>
              <a:t>key</a:t>
            </a:r>
            <a:r>
              <a:rPr lang="en-US" sz="1600">
                <a:solidFill>
                  <a:schemeClr val="bg1"/>
                </a:solidFill>
              </a:rPr>
              <a:t> is strongly dependent on the </a:t>
            </a:r>
            <a:r>
              <a:rPr lang="en-US" sz="1600" b="1">
                <a:solidFill>
                  <a:schemeClr val="bg1"/>
                </a:solidFill>
              </a:rPr>
              <a:t>mode</a:t>
            </a:r>
            <a:r>
              <a:rPr lang="en-US" sz="1600">
                <a:solidFill>
                  <a:schemeClr val="bg1"/>
                </a:solidFill>
              </a:rPr>
              <a:t>.</a:t>
            </a:r>
          </a:p>
          <a:p>
            <a:pPr marL="742950" lvl="1" indent="-285750">
              <a:buFont typeface="Arial" pitchFamily="34" charset="0"/>
              <a:buChar char="•"/>
            </a:pPr>
            <a:r>
              <a:rPr lang="en-US" sz="1600" b="1">
                <a:solidFill>
                  <a:schemeClr val="bg1"/>
                </a:solidFill>
              </a:rPr>
              <a:t>Mode 0.0 and Mode 1.0</a:t>
            </a:r>
            <a:r>
              <a:rPr lang="en-US" sz="1600">
                <a:solidFill>
                  <a:schemeClr val="bg1"/>
                </a:solidFill>
              </a:rPr>
              <a:t> have a very wide and relatively uniform distribution of keys, ranging from key 0 up to key 11 (and even a bit beyond, possibly indicating outliers or a non-standard key mapping).</a:t>
            </a:r>
          </a:p>
          <a:p>
            <a:pPr marL="742950" lvl="1" indent="-285750">
              <a:buFont typeface="Arial" pitchFamily="34" charset="0"/>
              <a:buChar char="•"/>
            </a:pPr>
            <a:r>
              <a:rPr lang="en-US" sz="1600" b="1">
                <a:solidFill>
                  <a:schemeClr val="bg1"/>
                </a:solidFill>
              </a:rPr>
              <a:t>Mode −1.0</a:t>
            </a:r>
            <a:r>
              <a:rPr lang="en-US" sz="1600">
                <a:solidFill>
                  <a:schemeClr val="bg1"/>
                </a:solidFill>
              </a:rPr>
              <a:t> shows no variance; all tracks in this mode are assigned a single key value, which appears to be </a:t>
            </a:r>
            <a:r>
              <a:rPr lang="en-US" sz="1600" b="1">
                <a:solidFill>
                  <a:schemeClr val="bg1"/>
                </a:solidFill>
              </a:rPr>
              <a:t>key −1.0</a:t>
            </a:r>
            <a:r>
              <a:rPr lang="en-US" sz="1600">
                <a:solidFill>
                  <a:schemeClr val="bg1"/>
                </a:solidFill>
              </a:rPr>
              <a:t>, suggesting this mode/key combination likely represents </a:t>
            </a:r>
            <a:r>
              <a:rPr lang="en-US" sz="1600" b="1">
                <a:solidFill>
                  <a:schemeClr val="bg1"/>
                </a:solidFill>
              </a:rPr>
              <a:t>missing or invalid data</a:t>
            </a:r>
            <a:r>
              <a:rPr lang="en-US" sz="1600">
                <a:solidFill>
                  <a:schemeClr val="bg1"/>
                </a:solidFill>
              </a:rPr>
              <a:t>.</a:t>
            </a:r>
          </a:p>
          <a:p>
            <a:pPr marL="285750" indent="-285750">
              <a:buFont typeface="Arial" pitchFamily="34" charset="0"/>
              <a:buChar char="•"/>
            </a:pPr>
            <a:r>
              <a:rPr lang="en-US" sz="1600" b="1">
                <a:solidFill>
                  <a:schemeClr val="bg1"/>
                </a:solidFill>
              </a:rPr>
              <a:t>Time Signature by Time Signature:</a:t>
            </a:r>
            <a:r>
              <a:rPr lang="en-US" sz="1600">
                <a:solidFill>
                  <a:schemeClr val="bg1"/>
                </a:solidFill>
              </a:rPr>
              <a:t> This plot is a simple box plot of the time_signature values against themselves. It confirms the dataset contains tracks with time signatures </a:t>
            </a:r>
            <a:r>
              <a:rPr lang="en-US" sz="1600" b="1">
                <a:solidFill>
                  <a:schemeClr val="bg1"/>
                </a:solidFill>
              </a:rPr>
              <a:t>−1.0,0.0,1.0,3.0,4.0, and 5.0</a:t>
            </a:r>
            <a:r>
              <a:rPr lang="en-US" sz="1600">
                <a:solidFill>
                  <a:schemeClr val="bg1"/>
                </a:solidFill>
              </a:rPr>
              <a:t>. The boxes show that all tracks assigned a particular time signature are exactly that value (e.g., all tracks with time_signature 4.0 are at y=4.0). The signatures </a:t>
            </a:r>
            <a:r>
              <a:rPr lang="en-US" sz="1600" b="1">
                <a:solidFill>
                  <a:schemeClr val="bg1"/>
                </a:solidFill>
              </a:rPr>
              <a:t>−1.0 and 0.0</a:t>
            </a:r>
            <a:r>
              <a:rPr lang="en-US" sz="1600">
                <a:solidFill>
                  <a:schemeClr val="bg1"/>
                </a:solidFill>
              </a:rPr>
              <a:t> are likely used to represent </a:t>
            </a:r>
            <a:r>
              <a:rPr lang="en-US" sz="1600" b="1">
                <a:solidFill>
                  <a:schemeClr val="bg1"/>
                </a:solidFill>
              </a:rPr>
              <a:t>unknown or irregular time signatures</a:t>
            </a:r>
            <a:r>
              <a:rPr lang="en-US" sz="1600">
                <a:solidFill>
                  <a:schemeClr val="bg1"/>
                </a:solidFill>
              </a:rPr>
              <a:t>.</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290276" y="285191"/>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65986" y="2448911"/>
            <a:ext cx="9898742" cy="5056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6126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3" y="316722"/>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39000" y="1141263"/>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10708992" y="2363581"/>
            <a:ext cx="7303903" cy="569117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scatter/strip plots, here are short insights:</a:t>
            </a:r>
          </a:p>
          <a:p>
            <a:r>
              <a:rPr lang="en-US" sz="1600" b="1">
                <a:solidFill>
                  <a:schemeClr val="bg1"/>
                </a:solidFill>
                <a:latin typeface="Maiandra GD" panose="020E0502030308020204" pitchFamily="34" charset="0"/>
              </a:rPr>
              <a:t>1. Mode by Language: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mode values are almost exclusively concentrated at </a:t>
            </a:r>
            <a:r>
              <a:rPr lang="en-US" sz="1600" b="1">
                <a:solidFill>
                  <a:schemeClr val="bg1"/>
                </a:solidFill>
                <a:latin typeface="Maiandra GD" panose="020E0502030308020204" pitchFamily="34" charset="0"/>
              </a:rPr>
              <a:t>1.0 (major)</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0.0 (minor)</a:t>
            </a:r>
            <a:r>
              <a:rPr lang="en-US" sz="1600">
                <a:solidFill>
                  <a:schemeClr val="bg1"/>
                </a:solidFill>
                <a:latin typeface="Maiandra GD" panose="020E0502030308020204" pitchFamily="34" charset="0"/>
              </a:rPr>
              <a:t> for all languages.</a:t>
            </a:r>
          </a:p>
          <a:p>
            <a:pPr marL="742950" lvl="1" indent="-285750">
              <a:buFont typeface="Arial" pitchFamily="34" charset="0"/>
              <a:buChar char="•"/>
            </a:pPr>
            <a:r>
              <a:rPr lang="en-US" sz="1600">
                <a:solidFill>
                  <a:schemeClr val="bg1"/>
                </a:solidFill>
                <a:latin typeface="Maiandra GD" panose="020E0502030308020204" pitchFamily="34" charset="0"/>
              </a:rPr>
              <a:t>A very small number of tracks, primarily in </a:t>
            </a:r>
            <a:r>
              <a:rPr lang="en-US" sz="1600" b="1">
                <a:solidFill>
                  <a:schemeClr val="bg1"/>
                </a:solidFill>
                <a:latin typeface="Maiandra GD" panose="020E0502030308020204" pitchFamily="34" charset="0"/>
              </a:rPr>
              <a:t>Tamil</a:t>
            </a:r>
            <a:r>
              <a:rPr lang="en-US" sz="1600">
                <a:solidFill>
                  <a:schemeClr val="bg1"/>
                </a:solidFill>
                <a:latin typeface="Maiandra GD" panose="020E0502030308020204" pitchFamily="34" charset="0"/>
              </a:rPr>
              <a:t>, also have a mode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suggesting invalid or missing data points.</a:t>
            </a:r>
          </a:p>
          <a:p>
            <a:pPr marL="742950" lvl="1" indent="-285750">
              <a:buFont typeface="Arial" pitchFamily="34" charset="0"/>
              <a:buChar char="•"/>
            </a:pPr>
            <a:r>
              <a:rPr lang="en-US" sz="1600">
                <a:solidFill>
                  <a:schemeClr val="bg1"/>
                </a:solidFill>
                <a:latin typeface="Maiandra GD" panose="020E0502030308020204" pitchFamily="34" charset="0"/>
              </a:rPr>
              <a:t>The distribution of major vs. minor mode appears consistent across all analyzed languages.</a:t>
            </a:r>
          </a:p>
          <a:p>
            <a:r>
              <a:rPr lang="en-US" sz="1600" b="1">
                <a:solidFill>
                  <a:schemeClr val="bg1"/>
                </a:solidFill>
                <a:latin typeface="Maiandra GD" panose="020E0502030308020204" pitchFamily="34" charset="0"/>
              </a:rPr>
              <a:t>2. Acousticness by Mode: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Tracks with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have a very wide range of acousticness values, predominantly clustered near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(highly acoustic) but also spread towards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a:t>
            </a:r>
          </a:p>
          <a:p>
            <a:pPr marL="742950" lvl="1" indent="-285750">
              <a:buFont typeface="Arial" pitchFamily="34" charset="0"/>
              <a:buChar char="•"/>
            </a:pPr>
            <a:r>
              <a:rPr lang="en-US" sz="1600">
                <a:solidFill>
                  <a:schemeClr val="bg1"/>
                </a:solidFill>
                <a:latin typeface="Maiandra GD" panose="020E0502030308020204" pitchFamily="34" charset="0"/>
              </a:rPr>
              <a:t>Tracks with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are all assigned an acousticness value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indicating this mode is associated with invalid or missing feature data.</a:t>
            </a:r>
          </a:p>
          <a:p>
            <a:r>
              <a:rPr lang="en-US" sz="1600" b="1">
                <a:solidFill>
                  <a:schemeClr val="bg1"/>
                </a:solidFill>
                <a:latin typeface="Maiandra GD" panose="020E0502030308020204" pitchFamily="34" charset="0"/>
              </a:rPr>
              <a:t>3. Valence by Time Signature: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For the standard time signatures (1.0,3.0,4.0,5.0), </a:t>
            </a:r>
            <a:r>
              <a:rPr lang="en-US" sz="1600" b="1">
                <a:solidFill>
                  <a:schemeClr val="bg1"/>
                </a:solidFill>
                <a:latin typeface="Maiandra GD" panose="020E0502030308020204" pitchFamily="34" charset="0"/>
              </a:rPr>
              <a:t>valence (musical positivity/happiness)</a:t>
            </a:r>
            <a:r>
              <a:rPr lang="en-US" sz="1600">
                <a:solidFill>
                  <a:schemeClr val="bg1"/>
                </a:solidFill>
                <a:latin typeface="Maiandra GD" panose="020E0502030308020204" pitchFamily="34" charset="0"/>
              </a:rPr>
              <a:t> is spread across the entire range from 0.0 to 1.0, with a slight tendency for clustering near 1.0.</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is exclusively associated with a valence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suggesting invalid or missing data.</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shows a very narrow band of low valence values (around 0.0 to 0.25).</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408589" y="3470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02469" y="2552700"/>
            <a:ext cx="100825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0696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7107355" y="-3272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114224" y="627875"/>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522979" y="1478510"/>
            <a:ext cx="6738858"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bar plots with error bars (standard deviation):</a:t>
            </a:r>
          </a:p>
          <a:p>
            <a:r>
              <a:rPr lang="en-US" sz="1600" b="1">
                <a:solidFill>
                  <a:schemeClr val="bg1"/>
                </a:solidFill>
                <a:latin typeface="Maiandra GD" panose="020E0502030308020204" pitchFamily="34" charset="0"/>
              </a:rPr>
              <a:t>1. Instrumentalness by Language: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Most languages (Tamil, Telugu, Malayalam) have very </a:t>
            </a:r>
            <a:r>
              <a:rPr lang="en-US" sz="1600" b="1">
                <a:solidFill>
                  <a:schemeClr val="bg1"/>
                </a:solidFill>
                <a:latin typeface="Maiandra GD" panose="020E0502030308020204" pitchFamily="34" charset="0"/>
              </a:rPr>
              <a:t>low mean instrumentalness</a:t>
            </a:r>
            <a:r>
              <a:rPr lang="en-US" sz="1600">
                <a:solidFill>
                  <a:schemeClr val="bg1"/>
                </a:solidFill>
                <a:latin typeface="Maiandra GD" panose="020E0502030308020204" pitchFamily="34" charset="0"/>
              </a:rPr>
              <a:t> (around 0.05 to 0.10), indicating they are predominantly vocal tracks.</a:t>
            </a:r>
          </a:p>
          <a:p>
            <a:pPr marL="742950" lvl="1" indent="-285750">
              <a:buFont typeface="Arial" pitchFamily="34" charset="0"/>
              <a:buChar char="•"/>
            </a:pPr>
            <a:r>
              <a:rPr lang="en-US" sz="1600" b="1">
                <a:solidFill>
                  <a:schemeClr val="bg1"/>
                </a:solidFill>
                <a:latin typeface="Maiandra GD" panose="020E0502030308020204" pitchFamily="34" charset="0"/>
              </a:rPr>
              <a:t>English</a:t>
            </a:r>
            <a:r>
              <a:rPr lang="en-US" sz="1600">
                <a:solidFill>
                  <a:schemeClr val="bg1"/>
                </a:solidFill>
                <a:latin typeface="Maiandra GD" panose="020E0502030308020204" pitchFamily="34" charset="0"/>
              </a:rPr>
              <a:t> has the highest mean instrumentalness (around 0.16).</a:t>
            </a:r>
          </a:p>
          <a:p>
            <a:pPr marL="742950" lvl="1" indent="-285750">
              <a:buFont typeface="Arial" pitchFamily="34" charset="0"/>
              <a:buChar char="•"/>
            </a:pPr>
            <a:r>
              <a:rPr lang="en-US" sz="1600" b="1">
                <a:solidFill>
                  <a:schemeClr val="bg1"/>
                </a:solidFill>
                <a:latin typeface="Maiandra GD" panose="020E0502030308020204" pitchFamily="34" charset="0"/>
              </a:rPr>
              <a:t>Hindi</a:t>
            </a:r>
            <a:r>
              <a:rPr lang="en-US" sz="1600">
                <a:solidFill>
                  <a:schemeClr val="bg1"/>
                </a:solidFill>
                <a:latin typeface="Maiandra GD" panose="020E0502030308020204" pitchFamily="34" charset="0"/>
              </a:rPr>
              <a:t> has the lowest mean (near 0.02).</a:t>
            </a:r>
          </a:p>
          <a:p>
            <a:pPr marL="742950" lvl="1" indent="-285750">
              <a:buFont typeface="Arial" pitchFamily="34" charset="0"/>
              <a:buChar char="•"/>
            </a:pPr>
            <a:r>
              <a:rPr lang="en-US" sz="1600" b="1">
                <a:solidFill>
                  <a:schemeClr val="bg1"/>
                </a:solidFill>
                <a:latin typeface="Maiandra GD" panose="020E0502030308020204" pitchFamily="34" charset="0"/>
              </a:rPr>
              <a:t>High standard deviation (long error bars)</a:t>
            </a:r>
            <a:r>
              <a:rPr lang="en-US" sz="1600">
                <a:solidFill>
                  <a:schemeClr val="bg1"/>
                </a:solidFill>
                <a:latin typeface="Maiandra GD" panose="020E0502030308020204" pitchFamily="34" charset="0"/>
              </a:rPr>
              <a:t> for most languages, particularly Telugu and English, suggests a </a:t>
            </a:r>
            <a:r>
              <a:rPr lang="en-US" sz="1600" b="1">
                <a:solidFill>
                  <a:schemeClr val="bg1"/>
                </a:solidFill>
                <a:latin typeface="Maiandra GD" panose="020E0502030308020204" pitchFamily="34" charset="0"/>
              </a:rPr>
              <a:t>wide range</a:t>
            </a:r>
            <a:r>
              <a:rPr lang="en-US" sz="1600">
                <a:solidFill>
                  <a:schemeClr val="bg1"/>
                </a:solidFill>
                <a:latin typeface="Maiandra GD" panose="020E0502030308020204" pitchFamily="34" charset="0"/>
              </a:rPr>
              <a:t> of instrumentalness values, including some highly instrumental tracks.</a:t>
            </a:r>
          </a:p>
          <a:p>
            <a:r>
              <a:rPr lang="en-US" sz="1600" b="1">
                <a:solidFill>
                  <a:schemeClr val="bg1"/>
                </a:solidFill>
                <a:latin typeface="Maiandra GD" panose="020E0502030308020204" pitchFamily="34" charset="0"/>
              </a:rPr>
              <a:t>2. Energy by Mode: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Tracks in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(minor/major) have a high and similar </a:t>
            </a:r>
            <a:r>
              <a:rPr lang="en-US" sz="1600" b="1">
                <a:solidFill>
                  <a:schemeClr val="bg1"/>
                </a:solidFill>
                <a:latin typeface="Maiandra GD" panose="020E0502030308020204" pitchFamily="34" charset="0"/>
              </a:rPr>
              <a:t>mean energy</a:t>
            </a:r>
            <a:r>
              <a:rPr lang="en-US" sz="1600">
                <a:solidFill>
                  <a:schemeClr val="bg1"/>
                </a:solidFill>
                <a:latin typeface="Maiandra GD" panose="020E0502030308020204" pitchFamily="34" charset="0"/>
              </a:rPr>
              <a:t> (around 0.65), suggesting they are generally energetic.</a:t>
            </a:r>
          </a:p>
          <a:p>
            <a:pPr marL="742950" lvl="1" indent="-285750">
              <a:buFont typeface="Arial" pitchFamily="34" charset="0"/>
              <a:buChar char="•"/>
            </a:pPr>
            <a:r>
              <a:rPr lang="en-US" sz="1600">
                <a:solidFill>
                  <a:schemeClr val="bg1"/>
                </a:solidFill>
                <a:latin typeface="Maiandra GD" panose="020E0502030308020204" pitchFamily="34" charset="0"/>
              </a:rPr>
              <a:t>Tracks in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have a very low </a:t>
            </a:r>
            <a:r>
              <a:rPr lang="en-US" sz="1600" b="1">
                <a:solidFill>
                  <a:schemeClr val="bg1"/>
                </a:solidFill>
                <a:latin typeface="Maiandra GD" panose="020E0502030308020204" pitchFamily="34" charset="0"/>
              </a:rPr>
              <a:t>mean energy</a:t>
            </a:r>
            <a:r>
              <a:rPr lang="en-US" sz="1600">
                <a:solidFill>
                  <a:schemeClr val="bg1"/>
                </a:solidFill>
                <a:latin typeface="Maiandra GD" panose="020E0502030308020204" pitchFamily="34" charset="0"/>
              </a:rPr>
              <a:t> (around −1.0), confirming this mode is associated with invalid or missing feature data.</a:t>
            </a:r>
          </a:p>
          <a:p>
            <a:r>
              <a:rPr lang="en-US" sz="1600" b="1">
                <a:solidFill>
                  <a:schemeClr val="bg1"/>
                </a:solidFill>
                <a:latin typeface="Maiandra GD" panose="020E0502030308020204" pitchFamily="34" charset="0"/>
              </a:rPr>
              <a:t>3. Danceability by Time Signature: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Standard time signatures (1.0,3.0,4.0,5.0) all show </a:t>
            </a:r>
            <a:r>
              <a:rPr lang="en-US" sz="1600" b="1">
                <a:solidFill>
                  <a:schemeClr val="bg1"/>
                </a:solidFill>
                <a:latin typeface="Maiandra GD" panose="020E0502030308020204" pitchFamily="34" charset="0"/>
              </a:rPr>
              <a:t>high mean danceability</a:t>
            </a:r>
            <a:r>
              <a:rPr lang="en-US" sz="1600">
                <a:solidFill>
                  <a:schemeClr val="bg1"/>
                </a:solidFill>
                <a:latin typeface="Maiandra GD" panose="020E0502030308020204" pitchFamily="34" charset="0"/>
              </a:rPr>
              <a:t> (between 0.5 and 0.7), with </a:t>
            </a:r>
            <a:r>
              <a:rPr lang="en-US" sz="1600" b="1">
                <a:solidFill>
                  <a:schemeClr val="bg1"/>
                </a:solidFill>
                <a:latin typeface="Maiandra GD" panose="020E0502030308020204" pitchFamily="34" charset="0"/>
              </a:rPr>
              <a:t>4.0</a:t>
            </a:r>
            <a:r>
              <a:rPr lang="en-US" sz="1600">
                <a:solidFill>
                  <a:schemeClr val="bg1"/>
                </a:solidFill>
                <a:latin typeface="Maiandra GD" panose="020E0502030308020204" pitchFamily="34" charset="0"/>
              </a:rPr>
              <a:t> being the highest, indicating these tracks are generally suitable for dancing.</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has a very low </a:t>
            </a:r>
            <a:r>
              <a:rPr lang="en-US" sz="1600" b="1">
                <a:solidFill>
                  <a:schemeClr val="bg1"/>
                </a:solidFill>
                <a:latin typeface="Maiandra GD" panose="020E0502030308020204" pitchFamily="34" charset="0"/>
              </a:rPr>
              <a:t>mean danceability</a:t>
            </a:r>
            <a:r>
              <a:rPr lang="en-US" sz="1600">
                <a:solidFill>
                  <a:schemeClr val="bg1"/>
                </a:solidFill>
                <a:latin typeface="Maiandra GD" panose="020E0502030308020204" pitchFamily="34" charset="0"/>
              </a:rPr>
              <a:t> (around −1.0), again confirming this value is likely a placeholder for missing or invalid data.</a:t>
            </a:r>
          </a:p>
          <a:p>
            <a:pPr marL="742950" lvl="1" indent="-285750">
              <a:buFont typeface="Arial" pitchFamily="34" charset="0"/>
              <a:buChar char="•"/>
            </a:pPr>
            <a:r>
              <a:rPr lang="en-US" sz="1600">
                <a:solidFill>
                  <a:schemeClr val="bg1"/>
                </a:solidFill>
                <a:latin typeface="Maiandra GD" panose="020E0502030308020204" pitchFamily="34" charset="0"/>
              </a:rPr>
              <a:t>The standard deviations (error bars) are relatively small for the valid time signatures, indicating a consistent level of danceability.</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343596" y="148138"/>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441220" y="1520764"/>
            <a:ext cx="10812144" cy="632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606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043161" y="-119816"/>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858000" y="506349"/>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46341" y="1502370"/>
            <a:ext cx="7989893"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Empirical Cumulative Distribution Function (ECDF) plots, here are short insights:</a:t>
            </a:r>
          </a:p>
          <a:p>
            <a:r>
              <a:rPr lang="en-US" sz="1600" b="1">
                <a:solidFill>
                  <a:schemeClr val="bg1"/>
                </a:solidFill>
                <a:latin typeface="Maiandra GD" panose="020E0502030308020204" pitchFamily="34" charset="0"/>
              </a:rPr>
              <a:t>1. Danceability by Language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All languages (Tamil, Telugu, English, Hindi, Malayalam, Korean, Unknown) show a </a:t>
            </a:r>
            <a:r>
              <a:rPr lang="en-US" sz="1600" b="1">
                <a:solidFill>
                  <a:schemeClr val="bg1"/>
                </a:solidFill>
                <a:latin typeface="Maiandra GD" panose="020E0502030308020204" pitchFamily="34" charset="0"/>
              </a:rPr>
              <a:t>very similar distribution of danceability</a:t>
            </a:r>
            <a:r>
              <a:rPr lang="en-US" sz="1600">
                <a:solidFill>
                  <a:schemeClr val="bg1"/>
                </a:solidFill>
                <a:latin typeface="Maiandra GD" panose="020E0502030308020204" pitchFamily="34" charset="0"/>
              </a:rPr>
              <a:t>. The curves are tightly grouped.</a:t>
            </a:r>
          </a:p>
          <a:p>
            <a:pPr marL="742950" lvl="1" indent="-285750">
              <a:buFont typeface="Arial" pitchFamily="34" charset="0"/>
              <a:buChar char="•"/>
            </a:pPr>
            <a:r>
              <a:rPr lang="en-US" sz="1600">
                <a:solidFill>
                  <a:schemeClr val="bg1"/>
                </a:solidFill>
                <a:latin typeface="Maiandra GD" panose="020E0502030308020204" pitchFamily="34" charset="0"/>
              </a:rPr>
              <a:t>The median danceability (where Cumulative Probability is 0.5) for all languages is relatively high, approximately between 0.45 and 0.55.</a:t>
            </a:r>
          </a:p>
          <a:p>
            <a:pPr marL="742950" lvl="1" indent="-285750">
              <a:buFont typeface="Arial" pitchFamily="34" charset="0"/>
              <a:buChar char="•"/>
            </a:pPr>
            <a:r>
              <a:rPr lang="en-US" sz="1600" b="1">
                <a:solidFill>
                  <a:schemeClr val="bg1"/>
                </a:solidFill>
                <a:latin typeface="Maiandra GD" panose="020E0502030308020204" pitchFamily="34" charset="0"/>
              </a:rPr>
              <a:t>English</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Hindi</a:t>
            </a:r>
            <a:r>
              <a:rPr lang="en-US" sz="1600">
                <a:solidFill>
                  <a:schemeClr val="bg1"/>
                </a:solidFill>
                <a:latin typeface="Maiandra GD" panose="020E0502030308020204" pitchFamily="34" charset="0"/>
              </a:rPr>
              <a:t> tracks appear to be slightly more danceable on average (their curves are slightly shifted to the right), while </a:t>
            </a:r>
            <a:r>
              <a:rPr lang="en-US" sz="1600" b="1">
                <a:solidFill>
                  <a:schemeClr val="bg1"/>
                </a:solidFill>
                <a:latin typeface="Maiandra GD" panose="020E0502030308020204" pitchFamily="34" charset="0"/>
              </a:rPr>
              <a:t>Tamil</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Telugu</a:t>
            </a:r>
            <a:r>
              <a:rPr lang="en-US" sz="1600">
                <a:solidFill>
                  <a:schemeClr val="bg1"/>
                </a:solidFill>
                <a:latin typeface="Maiandra GD" panose="020E0502030308020204" pitchFamily="34" charset="0"/>
              </a:rPr>
              <a:t> tracks are slightly less danceable.</a:t>
            </a:r>
          </a:p>
          <a:p>
            <a:r>
              <a:rPr lang="en-US" sz="1600" b="1">
                <a:solidFill>
                  <a:schemeClr val="bg1"/>
                </a:solidFill>
                <a:latin typeface="Maiandra GD" panose="020E0502030308020204" pitchFamily="34" charset="0"/>
              </a:rPr>
              <a:t>2. Liveness by Mode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distributions for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are almost </a:t>
            </a:r>
            <a:r>
              <a:rPr lang="en-US" sz="1600" b="1">
                <a:solidFill>
                  <a:schemeClr val="bg1"/>
                </a:solidFill>
                <a:latin typeface="Maiandra GD" panose="020E0502030308020204" pitchFamily="34" charset="0"/>
              </a:rPr>
              <a:t>identical and very steeply sloped</a:t>
            </a:r>
            <a:r>
              <a:rPr lang="en-US" sz="1600">
                <a:solidFill>
                  <a:schemeClr val="bg1"/>
                </a:solidFill>
                <a:latin typeface="Maiandra GD" panose="020E0502030308020204" pitchFamily="34" charset="0"/>
              </a:rPr>
              <a:t>, indicating that the vast majority of tracks have very low liveness (clustered close to 0.0).</a:t>
            </a:r>
          </a:p>
          <a:p>
            <a:pPr marL="742950" lvl="1" indent="-285750">
              <a:buFont typeface="Arial" pitchFamily="34" charset="0"/>
              <a:buChar char="•"/>
            </a:pPr>
            <a:r>
              <a:rPr lang="en-US" sz="1600">
                <a:solidFill>
                  <a:schemeClr val="bg1"/>
                </a:solidFill>
                <a:latin typeface="Maiandra GD" panose="020E0502030308020204" pitchFamily="34" charset="0"/>
              </a:rPr>
              <a:t>The curve for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is also very steep but starts at x=−1.0, confirming that tracks with a mode of −1.0 are consistently assigned a liveness of −1.0 (likely invalid/placeholder data).</a:t>
            </a:r>
          </a:p>
          <a:p>
            <a:r>
              <a:rPr lang="en-US" sz="1600" b="1">
                <a:solidFill>
                  <a:schemeClr val="bg1"/>
                </a:solidFill>
                <a:latin typeface="Maiandra GD" panose="020E0502030308020204" pitchFamily="34" charset="0"/>
              </a:rPr>
              <a:t>3. Speechiness by Time Signature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distributions for all valid time signatures (1.0,3.0,4.0,5.0) are very similar, showing that the vast majority of tracks have </a:t>
            </a:r>
            <a:r>
              <a:rPr lang="en-US" sz="1600" b="1">
                <a:solidFill>
                  <a:schemeClr val="bg1"/>
                </a:solidFill>
                <a:latin typeface="Maiandra GD" panose="020E0502030308020204" pitchFamily="34" charset="0"/>
              </a:rPr>
              <a:t>very low speechiness</a:t>
            </a:r>
            <a:r>
              <a:rPr lang="en-US" sz="1600">
                <a:solidFill>
                  <a:schemeClr val="bg1"/>
                </a:solidFill>
                <a:latin typeface="Maiandra GD" panose="020E0502030308020204" pitchFamily="34" charset="0"/>
              </a:rPr>
              <a:t> (clustered near 0.0 to 0.2).</a:t>
            </a:r>
          </a:p>
          <a:p>
            <a:pPr marL="742950" lvl="1" indent="-285750">
              <a:buFont typeface="Arial" pitchFamily="34" charset="0"/>
              <a:buChar char="•"/>
            </a:pPr>
            <a:r>
              <a:rPr lang="en-US" sz="1600">
                <a:solidFill>
                  <a:schemeClr val="bg1"/>
                </a:solidFill>
                <a:latin typeface="Maiandra GD" panose="020E0502030308020204" pitchFamily="34" charset="0"/>
              </a:rPr>
              <a:t>Time signatures </a:t>
            </a:r>
            <a:r>
              <a:rPr lang="en-US" sz="1600" b="1">
                <a:solidFill>
                  <a:schemeClr val="bg1"/>
                </a:solidFill>
                <a:latin typeface="Maiandra GD" panose="020E0502030308020204" pitchFamily="34" charset="0"/>
              </a:rPr>
              <a:t>−1.0 and 0.0</a:t>
            </a:r>
            <a:r>
              <a:rPr lang="en-US" sz="1600">
                <a:solidFill>
                  <a:schemeClr val="bg1"/>
                </a:solidFill>
                <a:latin typeface="Maiandra GD" panose="020E0502030308020204" pitchFamily="34" charset="0"/>
              </a:rPr>
              <a:t> show an unusual, very steep rise at a low speechiness value, with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specifically rising at x=−1.0 (invalid/placeholder data).</a:t>
            </a:r>
          </a:p>
          <a:p>
            <a:pPr marL="742950" lvl="1" indent="-285750">
              <a:buFont typeface="Arial" pitchFamily="34" charset="0"/>
              <a:buChar char="•"/>
            </a:pPr>
            <a:r>
              <a:rPr lang="en-US" sz="1600">
                <a:solidFill>
                  <a:schemeClr val="bg1"/>
                </a:solidFill>
                <a:latin typeface="Maiandra GD" panose="020E0502030308020204" pitchFamily="34" charset="0"/>
              </a:rPr>
              <a:t>Time signature 1.0 appears to have a slightly higher number of tracks with very low speechiness compared to 3.0,4.0, and 5.0.</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228600" y="237696"/>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65986" y="1371032"/>
            <a:ext cx="10082600" cy="631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6945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433830" y="141441"/>
            <a:ext cx="17420341" cy="1669743"/>
          </a:xfrm>
          <a:prstGeom prst="rect">
            <a:avLst/>
          </a:prstGeom>
        </p:spPr>
        <p:txBody>
          <a:bodyPr lIns="0" tIns="0" rIns="0" bIns="0" rtlCol="0" anchor="t">
            <a:spAutoFit/>
          </a:bodyPr>
          <a:lstStyle/>
          <a:p>
            <a:pPr marL="0" lvl="0" indent="0" algn="just">
              <a:lnSpc>
                <a:spcPts val="10315"/>
              </a:lnSpc>
              <a:spcBef>
                <a:spcPct val="0"/>
              </a:spcBef>
            </a:pPr>
            <a:r>
              <a:rPr lang="en-US" sz="10315" b="1">
                <a:solidFill>
                  <a:srgbClr val="FFFFFF"/>
                </a:solidFill>
                <a:latin typeface="Agrandir Bold"/>
                <a:ea typeface="Agrandir Bold"/>
                <a:cs typeface="Agrandir Bold"/>
                <a:sym typeface="Agrandir Bold"/>
              </a:rPr>
              <a:t>MULTI</a:t>
            </a:r>
            <a:r>
              <a:rPr lang="en-US" sz="10315" b="1" u="none" strike="noStrike">
                <a:solidFill>
                  <a:srgbClr val="FFFFFF"/>
                </a:solidFill>
                <a:latin typeface="Agrandir Bold"/>
                <a:ea typeface="Agrandir Bold"/>
                <a:cs typeface="Agrandir Bold"/>
                <a:sym typeface="Agrandir Bold"/>
              </a:rPr>
              <a:t>VARIATE ANALYSIS </a:t>
            </a:r>
          </a:p>
        </p:txBody>
      </p:sp>
      <p:sp>
        <p:nvSpPr>
          <p:cNvPr id="5" name="TextBox 5"/>
          <p:cNvSpPr txBox="1"/>
          <p:nvPr/>
        </p:nvSpPr>
        <p:spPr>
          <a:xfrm>
            <a:off x="2111599" y="8368894"/>
            <a:ext cx="14064804" cy="1674037"/>
          </a:xfrm>
          <a:prstGeom prst="rect">
            <a:avLst/>
          </a:prstGeom>
        </p:spPr>
        <p:txBody>
          <a:bodyPr lIns="0" tIns="0" rIns="0" bIns="0" rtlCol="0" anchor="t">
            <a:spAutoFit/>
          </a:bodyPr>
          <a:lstStyle/>
          <a:p>
            <a:pPr algn="ctr">
              <a:lnSpc>
                <a:spcPts val="6728"/>
              </a:lnSpc>
              <a:spcBef>
                <a:spcPct val="0"/>
              </a:spcBef>
            </a:pPr>
            <a:r>
              <a:rPr lang="en-US" sz="4805">
                <a:solidFill>
                  <a:srgbClr val="FFFFFF"/>
                </a:solidFill>
                <a:latin typeface="Canva Student Font"/>
                <a:ea typeface="Canva Student Font"/>
                <a:cs typeface="Canva Student Font"/>
                <a:sym typeface="Canva Student Font"/>
              </a:rPr>
              <a:t>Analyzing the complex relationships and interactions among three or more variables simultaneously to uncover hidden patterns and dependencies.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04993" y="92667"/>
            <a:ext cx="8503168" cy="143654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Energy VS Valence Quadrent VS Popularity Score Analysis</a:t>
            </a:r>
          </a:p>
        </p:txBody>
      </p:sp>
      <p:sp>
        <p:nvSpPr>
          <p:cNvPr id="34" name="TextBox 34"/>
          <p:cNvSpPr txBox="1"/>
          <p:nvPr/>
        </p:nvSpPr>
        <p:spPr>
          <a:xfrm>
            <a:off x="8695831" y="1301649"/>
            <a:ext cx="9187521"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lumMod val="95000"/>
                  </a:schemeClr>
                </a:solidFill>
                <a:latin typeface="Maiandra GD" panose="020E0502030308020204" pitchFamily="34" charset="0"/>
              </a:rPr>
              <a:t>🔥 THE HAPPY-ENERGETIC DOMINANCE</a:t>
            </a:r>
          </a:p>
          <a:p>
            <a:r>
              <a:rPr lang="en-US" sz="1600">
                <a:solidFill>
                  <a:schemeClr val="bg1">
                    <a:lumMod val="95000"/>
                  </a:schemeClr>
                </a:solidFill>
                <a:latin typeface="Maiandra GD" panose="020E0502030308020204" pitchFamily="34" charset="0"/>
              </a:rPr>
              <a:t>Your dataset reveals a staggering 5,973 high-energy songs (73% of all tracks), showing the music industry's overwhelming bias toward energetic compositions. However, the plot twist emerges in popularity metrics...</a:t>
            </a:r>
          </a:p>
          <a:p>
            <a:r>
              <a:rPr lang="en-US" sz="1600" b="1">
                <a:solidFill>
                  <a:schemeClr val="bg1">
                    <a:lumMod val="95000"/>
                  </a:schemeClr>
                </a:solidFill>
                <a:latin typeface="Maiandra GD" panose="020E0502030308020204" pitchFamily="34" charset="0"/>
              </a:rPr>
              <a:t>🎯 THE SAD-ENERGETIC PARADOX</a:t>
            </a:r>
          </a:p>
          <a:p>
            <a:r>
              <a:rPr lang="en-US" sz="1600">
                <a:solidFill>
                  <a:schemeClr val="bg1">
                    <a:lumMod val="95000"/>
                  </a:schemeClr>
                </a:solidFill>
                <a:latin typeface="Maiandra GD" panose="020E0502030308020204" pitchFamily="34" charset="0"/>
              </a:rPr>
              <a:t>High Energy - Low Valence songs achieve the HIGHEST average popularity (17.87), outperforming happy-energetic tracks. This suggests listeners are drawn to emotionally complex music that combines driving energy with melancholic undertones—think The Weeknd's "Blinding Lights" or Billie Eilish's "bad guy" that make you dance to depression.</a:t>
            </a:r>
          </a:p>
          <a:p>
            <a:r>
              <a:rPr lang="en-US" sz="1600" b="1">
                <a:solidFill>
                  <a:schemeClr val="bg1">
                    <a:lumMod val="95000"/>
                  </a:schemeClr>
                </a:solidFill>
                <a:latin typeface="Maiandra GD" panose="020E0502030308020204" pitchFamily="34" charset="0"/>
              </a:rPr>
              <a:t>⚡ ENERGY TRUMPS HAPPINESS</a:t>
            </a:r>
          </a:p>
          <a:p>
            <a:r>
              <a:rPr lang="en-US" sz="1600">
                <a:solidFill>
                  <a:schemeClr val="bg1">
                    <a:lumMod val="95000"/>
                  </a:schemeClr>
                </a:solidFill>
                <a:latin typeface="Maiandra GD" panose="020E0502030308020204" pitchFamily="34" charset="0"/>
              </a:rPr>
              <a:t>The data proves energy is a stronger popularity predictor than happiness. High-energy songs consistently outperform low-energy counterparts regardless of valence:</a:t>
            </a:r>
          </a:p>
          <a:p>
            <a:r>
              <a:rPr lang="en-US" sz="1600">
                <a:solidFill>
                  <a:schemeClr val="bg1">
                    <a:lumMod val="95000"/>
                  </a:schemeClr>
                </a:solidFill>
                <a:latin typeface="Maiandra GD" panose="020E0502030308020204" pitchFamily="34" charset="0"/>
              </a:rPr>
              <a:t>High-Energy Sad: 17.87 popularity High-Energy Happy: 16.28 popularity Low-Energy Happy: 16.82 popularity Low-Energy Sad: 14.43 popularity 🎭 THE MOOD DISTRIBUTION REVOLUTION</a:t>
            </a:r>
          </a:p>
          <a:p>
            <a:r>
              <a:rPr lang="en-US" sz="1600">
                <a:solidFill>
                  <a:schemeClr val="bg1">
                    <a:lumMod val="95000"/>
                  </a:schemeClr>
                </a:solidFill>
                <a:latin typeface="Maiandra GD" panose="020E0502030308020204" pitchFamily="34" charset="0"/>
              </a:rPr>
              <a:t>52% of songs are High-Energy/High-Valence - the musical equivalent of coffee: quick, addictive, but potentially shallow. Meanwhile, only 7% are Low-Energy/High-Valence - the rare "chill happy" songs that represent musical mindfulness.</a:t>
            </a:r>
          </a:p>
          <a:p>
            <a:r>
              <a:rPr lang="en-US" sz="1600" b="1">
                <a:solidFill>
                  <a:schemeClr val="bg1">
                    <a:lumMod val="95000"/>
                  </a:schemeClr>
                </a:solidFill>
                <a:latin typeface="Maiandra GD" panose="020E0502030308020204" pitchFamily="34" charset="0"/>
              </a:rPr>
              <a:t>💡 INDUSTRY-SHATTERING INSIGHTS</a:t>
            </a:r>
          </a:p>
          <a:p>
            <a:r>
              <a:rPr lang="en-US" sz="1600">
                <a:solidFill>
                  <a:schemeClr val="bg1">
                    <a:lumMod val="95000"/>
                  </a:schemeClr>
                </a:solidFill>
                <a:latin typeface="Maiandra GD" panose="020E0502030308020204" pitchFamily="34" charset="0"/>
              </a:rPr>
              <a:t>Producers should prioritize energy over happiness for commercial success The sweet spot is emotionally complex music - energetic but melancholic Low-energy songs face commercial barriers unless exceptionally crafted Listeners seek catharsis, not just escapism - we want to feel deeply, not just happily 🎶 WHAT THIS MEANS FOR MUSIC'S FUTURE</a:t>
            </a:r>
          </a:p>
          <a:p>
            <a:r>
              <a:rPr lang="en-US" sz="1600">
                <a:solidFill>
                  <a:schemeClr val="bg1">
                    <a:lumMod val="95000"/>
                  </a:schemeClr>
                </a:solidFill>
                <a:latin typeface="Maiandra GD" panose="020E0502030308020204" pitchFamily="34" charset="0"/>
              </a:rPr>
              <a:t>The data suggests we're entering a "Complexity Era" where listeners reward artists who blend contradictory emotions. The most successful songs will be those that make us dance while breaking our hearts—a musical revolution where emotional authenticity beats manufactured happiness.</a:t>
            </a:r>
          </a:p>
          <a:p>
            <a:r>
              <a:rPr lang="en-US" sz="1600">
                <a:solidFill>
                  <a:schemeClr val="bg1">
                    <a:lumMod val="95000"/>
                  </a:schemeClr>
                </a:solidFill>
                <a:latin typeface="Maiandra GD" panose="020E0502030308020204" pitchFamily="34" charset="0"/>
              </a:rPr>
              <a:t>This isn't just data—it's the blueprint for the next decade of hit music. 🚀</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73108" y="1647013"/>
            <a:ext cx="8361292" cy="611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215525" y="-60084"/>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Audio Feature Correlation Heatmap</a:t>
            </a:r>
          </a:p>
        </p:txBody>
      </p:sp>
      <p:sp>
        <p:nvSpPr>
          <p:cNvPr id="34" name="TextBox 34"/>
          <p:cNvSpPr txBox="1"/>
          <p:nvPr/>
        </p:nvSpPr>
        <p:spPr>
          <a:xfrm>
            <a:off x="8646668" y="1446982"/>
            <a:ext cx="9187521"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bg1"/>
                </a:solidFill>
                <a:latin typeface="Maiandra GD" panose="020E0502030308020204" pitchFamily="34" charset="0"/>
              </a:rPr>
              <a:t>🔥Key Positive Relationships:</a:t>
            </a:r>
          </a:p>
          <a:p>
            <a:r>
              <a:rPr lang="en-US" sz="1600" b="1" err="1">
                <a:solidFill>
                  <a:schemeClr val="bg1"/>
                </a:solidFill>
                <a:latin typeface="Maiandra GD" panose="020E0502030308020204" pitchFamily="34" charset="0"/>
              </a:rPr>
              <a:t>Danceability &amp; Valence (r=0.548): </a:t>
            </a:r>
            <a:r>
              <a:rPr lang="en-US" sz="1600">
                <a:solidFill>
                  <a:schemeClr val="bg1"/>
                </a:solidFill>
                <a:latin typeface="Maiandra GD" panose="020E0502030308020204" pitchFamily="34" charset="0"/>
              </a:rPr>
              <a:t>Strong positive correlation indicates that songs with higher danceability tend to have more positive emotional content. This aligns with music psychology research showing rhythmic patterns often convey positive affect. Energy &amp; Valence (r=0.482): Moderate positive relationship suggests energetic songs frequently exhibit positive emotional qualities, supporting theories about arousal-positive affect linkage in music perception. Energy &amp; Danceability (r=0.364): Expected relationship since rhythmic intensity often contributes to both perceived energy and danceability. Key Negative Relationships:</a:t>
            </a:r>
          </a:p>
          <a:p>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Energy &amp; Acousticness (r=-0.463): </a:t>
            </a:r>
            <a:r>
              <a:rPr lang="en-US" sz="1600">
                <a:solidFill>
                  <a:schemeClr val="bg1"/>
                </a:solidFill>
                <a:latin typeface="Maiandra GD" panose="020E0502030308020204" pitchFamily="34" charset="0"/>
              </a:rPr>
              <a:t>Strong inverse relationship reflects the acoustic-electric dichotomy in music production. Acoustic instrumentation typically yields lower energy measurements than electronically enhanced productions. Acousticness &amp; Danceability (r=-0.325): Moderate negative correlation suggests acoustic songs may have less pronounced rhythmic patterns optimized for dancing. </a:t>
            </a:r>
          </a:p>
          <a:p>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Popularity Insights:</a:t>
            </a:r>
          </a:p>
          <a:p>
            <a:r>
              <a:rPr lang="en-US" sz="1600">
                <a:solidFill>
                  <a:schemeClr val="bg1"/>
                </a:solidFill>
                <a:latin typeface="Maiandra GD" panose="020E0502030308020204" pitchFamily="34" charset="0"/>
              </a:rPr>
              <a:t>The minimal correlations with popularity (all |r| &lt; 0.05) indicate that audio features alone are poor predictors of song popularity. This suggests:</a:t>
            </a:r>
          </a:p>
          <a:p>
            <a:r>
              <a:rPr lang="en-US" sz="1600" err="1">
                <a:solidFill>
                  <a:schemeClr val="bg1"/>
                </a:solidFill>
                <a:latin typeface="Maiandra GD" panose="020E0502030308020204" pitchFamily="34" charset="0"/>
              </a:rPr>
              <a:t>Extramusical factors (marketing, artist fame, cultural timing) dominate popularity Listeners' preferences cannot be reduced to acoustic features alone The "hit song formula" remains elusive based solely on audio characteristics Methodological Implications:</a:t>
            </a:r>
          </a:p>
          <a:p>
            <a:r>
              <a:rPr lang="en-US" sz="1600">
                <a:solidFill>
                  <a:schemeClr val="bg1"/>
                </a:solidFill>
                <a:latin typeface="Maiandra GD" panose="020E0502030308020204" pitchFamily="34" charset="0"/>
              </a:rPr>
              <a:t>The strong internal correlations validate Spotify's audio feature calculations The weak popularity correlations highlight limitations of audio analysis alone Future research should incorporate social and contextual variables Musical Significance:</a:t>
            </a:r>
          </a:p>
          <a:p>
            <a:r>
              <a:rPr lang="en-US" sz="1600">
                <a:solidFill>
                  <a:schemeClr val="bg1"/>
                </a:solidFill>
                <a:latin typeface="Maiandra GD" panose="020E0502030308020204" pitchFamily="34" charset="0"/>
              </a:rPr>
              <a:t>The correlation patterns reflect genuine perceptual relationships in music cognition, supporting the validity of these audio features for musical analysis while demonstrating their limitations for commercial prediction.</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15525" y="1504447"/>
            <a:ext cx="8166475" cy="6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87519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243234" y="85269"/>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sp>
        <p:nvSpPr>
          <p:cNvPr id="34" name="TextBox 34"/>
          <p:cNvSpPr txBox="1"/>
          <p:nvPr/>
        </p:nvSpPr>
        <p:spPr>
          <a:xfrm>
            <a:off x="8661672" y="2171700"/>
            <a:ext cx="9187521" cy="54757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radar (spider) plot comparing the average audio features of the Top 10 Artists, here are short insights:</a:t>
            </a:r>
          </a:p>
          <a:p>
            <a:pPr marL="285750" indent="-285750">
              <a:buFont typeface="Arial" pitchFamily="34" charset="0"/>
              <a:buChar char="•"/>
            </a:pPr>
            <a:r>
              <a:rPr lang="en-US" sz="2000">
                <a:solidFill>
                  <a:schemeClr val="bg1"/>
                </a:solidFill>
                <a:latin typeface="Maiandra GD" panose="020E0502030308020204" pitchFamily="34" charset="0"/>
              </a:rPr>
              <a:t>High and Consistent Features: All top artists generally produce music that is </a:t>
            </a:r>
            <a:r>
              <a:rPr lang="en-US" sz="2000" b="1">
                <a:solidFill>
                  <a:schemeClr val="bg1"/>
                </a:solidFill>
                <a:latin typeface="Maiandra GD" panose="020E0502030308020204" pitchFamily="34" charset="0"/>
              </a:rPr>
              <a:t>high in Energy</a:t>
            </a:r>
            <a:r>
              <a:rPr lang="en-US" sz="2000">
                <a:solidFill>
                  <a:schemeClr val="bg1"/>
                </a:solidFill>
                <a:latin typeface="Maiandra GD" panose="020E0502030308020204" pitchFamily="34" charset="0"/>
              </a:rPr>
              <a:t> (most lines extend close to the 1.0 mark), </a:t>
            </a:r>
            <a:r>
              <a:rPr lang="en-US" sz="2000" b="1">
                <a:solidFill>
                  <a:schemeClr val="bg1"/>
                </a:solidFill>
                <a:latin typeface="Maiandra GD" panose="020E0502030308020204" pitchFamily="34" charset="0"/>
              </a:rPr>
              <a:t>high in Valence</a:t>
            </a:r>
            <a:r>
              <a:rPr lang="en-US" sz="2000">
                <a:solidFill>
                  <a:schemeClr val="bg1"/>
                </a:solidFill>
                <a:latin typeface="Maiandra GD" panose="020E0502030308020204" pitchFamily="34" charset="0"/>
              </a:rPr>
              <a:t> (positivity/happiness), and </a:t>
            </a:r>
            <a:r>
              <a:rPr lang="en-US" sz="2000" b="1">
                <a:solidFill>
                  <a:schemeClr val="bg1"/>
                </a:solidFill>
                <a:latin typeface="Maiandra GD" panose="020E0502030308020204" pitchFamily="34" charset="0"/>
              </a:rPr>
              <a:t>moderate to high in Danceability</a:t>
            </a:r>
            <a:r>
              <a:rPr lang="en-US" sz="2000">
                <a:solidFill>
                  <a:schemeClr val="bg1"/>
                </a:solidFill>
                <a:latin typeface="Maiandra GD" panose="020E0502030308020204" pitchFamily="34" charset="0"/>
              </a:rPr>
              <a:t> (around 0.6 to 0.8).</a:t>
            </a:r>
          </a:p>
          <a:p>
            <a:pPr marL="285750" indent="-285750">
              <a:buFont typeface="Arial" pitchFamily="34" charset="0"/>
              <a:buChar char="•"/>
            </a:pPr>
            <a:r>
              <a:rPr lang="en-US" sz="2000" b="1">
                <a:solidFill>
                  <a:schemeClr val="bg1"/>
                </a:solidFill>
                <a:latin typeface="Maiandra GD" panose="020E0502030308020204" pitchFamily="34" charset="0"/>
              </a:rPr>
              <a:t>Low Features:</a:t>
            </a:r>
            <a:r>
              <a:rPr lang="en-US" sz="2000">
                <a:solidFill>
                  <a:schemeClr val="bg1"/>
                </a:solidFill>
                <a:latin typeface="Maiandra GD" panose="020E0502030308020204" pitchFamily="34" charset="0"/>
              </a:rPr>
              <a:t> All artists consistently score </a:t>
            </a:r>
            <a:r>
              <a:rPr lang="en-US" sz="2000" b="1">
                <a:solidFill>
                  <a:schemeClr val="bg1"/>
                </a:solidFill>
                <a:latin typeface="Maiandra GD" panose="020E0502030308020204" pitchFamily="34" charset="0"/>
              </a:rPr>
              <a:t>low on Speechiness</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Liveness</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Instrumentalness</a:t>
            </a:r>
            <a:r>
              <a:rPr lang="en-US" sz="2000">
                <a:solidFill>
                  <a:schemeClr val="bg1"/>
                </a:solidFill>
                <a:latin typeface="Maiandra GD" panose="020E0502030308020204" pitchFamily="34" charset="0"/>
              </a:rPr>
              <a:t> (most lines are close to the center 0 mark), indicating the music is typically not spoken word, not recorded live, and contains vocals.</a:t>
            </a:r>
          </a:p>
          <a:p>
            <a:pPr marL="285750" indent="-285750">
              <a:buFont typeface="Arial" pitchFamily="34" charset="0"/>
              <a:buChar char="•"/>
            </a:pPr>
            <a:r>
              <a:rPr lang="en-US" sz="2000" b="1">
                <a:solidFill>
                  <a:schemeClr val="bg1"/>
                </a:solidFill>
                <a:latin typeface="Maiandra GD" panose="020E0502030308020204" pitchFamily="34" charset="0"/>
              </a:rPr>
              <a:t>Distinct Artist Profiles (Acousticness/Instrumentalness):</a:t>
            </a:r>
            <a:endParaRPr lang="en-US" sz="2000">
              <a:solidFill>
                <a:schemeClr val="bg1"/>
              </a:solidFill>
              <a:latin typeface="Maiandra GD" panose="020E0502030308020204" pitchFamily="34" charset="0"/>
            </a:endParaRPr>
          </a:p>
          <a:p>
            <a:pPr marL="742950" lvl="1" indent="-285750">
              <a:buFont typeface="Arial" pitchFamily="34" charset="0"/>
              <a:buChar char="•"/>
            </a:pPr>
            <a:r>
              <a:rPr lang="en-US" sz="2000" b="1" err="1">
                <a:solidFill>
                  <a:schemeClr val="bg1"/>
                </a:solidFill>
                <a:latin typeface="Maiandra GD" panose="020E0502030308020204" pitchFamily="34" charset="0"/>
              </a:rPr>
              <a:t>Yuvan Shankar Raja</a:t>
            </a:r>
            <a:r>
              <a:rPr lang="en-US" sz="2000">
                <a:solidFill>
                  <a:schemeClr val="bg1"/>
                </a:solidFill>
                <a:latin typeface="Maiandra GD" panose="020E0502030308020204" pitchFamily="34" charset="0"/>
              </a:rPr>
              <a:t> (blue line) is the most distinct profile, showing the </a:t>
            </a:r>
            <a:r>
              <a:rPr lang="en-US" sz="2000" b="1">
                <a:solidFill>
                  <a:schemeClr val="bg1"/>
                </a:solidFill>
                <a:latin typeface="Maiandra GD" panose="020E0502030308020204" pitchFamily="34" charset="0"/>
              </a:rPr>
              <a:t>lowest Acousticness</a:t>
            </a:r>
            <a:r>
              <a:rPr lang="en-US" sz="2000">
                <a:solidFill>
                  <a:schemeClr val="bg1"/>
                </a:solidFill>
                <a:latin typeface="Maiandra GD" panose="020E0502030308020204" pitchFamily="34" charset="0"/>
              </a:rPr>
              <a:t> (close to 0), suggesting his music is the most electronically/synthetically produced.</a:t>
            </a:r>
          </a:p>
          <a:p>
            <a:pPr marL="742950" lvl="1" indent="-285750">
              <a:buFont typeface="Arial" pitchFamily="34" charset="0"/>
              <a:buChar char="•"/>
            </a:pPr>
            <a:r>
              <a:rPr lang="en-US" sz="2000" b="1" err="1">
                <a:solidFill>
                  <a:schemeClr val="bg1"/>
                </a:solidFill>
                <a:latin typeface="Maiandra GD" panose="020E0502030308020204" pitchFamily="34" charset="0"/>
              </a:rPr>
              <a:t>Arijit Singh</a:t>
            </a:r>
            <a:r>
              <a:rPr lang="en-US" sz="2000">
                <a:solidFill>
                  <a:schemeClr val="bg1"/>
                </a:solidFill>
                <a:latin typeface="Maiandra GD" panose="020E0502030308020204" pitchFamily="34" charset="0"/>
              </a:rPr>
              <a:t> (light green line) shows a relatively </a:t>
            </a:r>
            <a:r>
              <a:rPr lang="en-US" sz="2000" b="1">
                <a:solidFill>
                  <a:schemeClr val="bg1"/>
                </a:solidFill>
                <a:latin typeface="Maiandra GD" panose="020E0502030308020204" pitchFamily="34" charset="0"/>
              </a:rPr>
              <a:t>high level of Acousticness</a:t>
            </a:r>
            <a:r>
              <a:rPr lang="en-US" sz="2000">
                <a:solidFill>
                  <a:schemeClr val="bg1"/>
                </a:solidFill>
                <a:latin typeface="Maiandra GD" panose="020E0502030308020204" pitchFamily="34" charset="0"/>
              </a:rPr>
              <a:t> compared to others, indicating a greater use of non-electronic sounds.</a:t>
            </a:r>
          </a:p>
          <a:p>
            <a:pPr marL="742950" lvl="1" indent="-285750">
              <a:buFont typeface="Arial" pitchFamily="34" charset="0"/>
              <a:buChar char="•"/>
            </a:pPr>
            <a:r>
              <a:rPr lang="en-US" sz="2000" b="1">
                <a:solidFill>
                  <a:schemeClr val="bg1"/>
                </a:solidFill>
                <a:latin typeface="Maiandra GD" panose="020E0502030308020204" pitchFamily="34" charset="0"/>
              </a:rPr>
              <a:t>G. V. Prakash</a:t>
            </a:r>
            <a:r>
              <a:rPr lang="en-US" sz="2000">
                <a:solidFill>
                  <a:schemeClr val="bg1"/>
                </a:solidFill>
                <a:latin typeface="Maiandra GD" panose="020E0502030308020204" pitchFamily="34" charset="0"/>
              </a:rPr>
              <a:t> (yellow line) shows a slightly </a:t>
            </a:r>
            <a:r>
              <a:rPr lang="en-US" sz="2000" b="1">
                <a:solidFill>
                  <a:schemeClr val="bg1"/>
                </a:solidFill>
                <a:latin typeface="Maiandra GD" panose="020E0502030308020204" pitchFamily="34" charset="0"/>
              </a:rPr>
              <a:t>higher Instrumentalness</a:t>
            </a:r>
            <a:r>
              <a:rPr lang="en-US" sz="2000">
                <a:solidFill>
                  <a:schemeClr val="bg1"/>
                </a:solidFill>
                <a:latin typeface="Maiandra GD" panose="020E0502030308020204" pitchFamily="34" charset="0"/>
              </a:rPr>
              <a:t> than </a:t>
            </a:r>
            <a:r>
              <a:rPr lang="en-US">
                <a:latin typeface="Maiandra GD" panose="020E0502030308020204" pitchFamily="34" charset="0"/>
              </a:rPr>
              <a:t>most of </a:t>
            </a:r>
            <a:r>
              <a:rPr lang="en-US">
                <a:solidFill>
                  <a:schemeClr val="bg1"/>
                </a:solidFill>
                <a:latin typeface="Maiandra GD" panose="020E0502030308020204" pitchFamily="34" charset="0"/>
              </a:rPr>
              <a:t>the others.</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6200" y="1649800"/>
            <a:ext cx="8305800" cy="614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30811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93839" y="166684"/>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sp>
        <p:nvSpPr>
          <p:cNvPr id="34" name="TextBox 34"/>
          <p:cNvSpPr txBox="1"/>
          <p:nvPr/>
        </p:nvSpPr>
        <p:spPr>
          <a:xfrm>
            <a:off x="8869656" y="2476500"/>
            <a:ext cx="8926697" cy="42754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bar plot comparing the average audio features of the Top 6 Artists, here are short insights:</a:t>
            </a:r>
          </a:p>
          <a:p>
            <a:pPr marL="342900" indent="-342900">
              <a:buFont typeface="Arial" pitchFamily="34" charset="0"/>
              <a:buChar char="•"/>
            </a:pPr>
            <a:r>
              <a:rPr lang="en-US" sz="2000" b="1" err="1">
                <a:solidFill>
                  <a:schemeClr val="bg1"/>
                </a:solidFill>
                <a:latin typeface="Maiandra GD" panose="020E0502030308020204" pitchFamily="34" charset="0"/>
              </a:rPr>
              <a:t>Anirudh Ravichander</a:t>
            </a:r>
            <a:r>
              <a:rPr lang="en-US" sz="2000">
                <a:solidFill>
                  <a:schemeClr val="bg1"/>
                </a:solidFill>
                <a:latin typeface="Maiandra GD" panose="020E0502030308020204" pitchFamily="34" charset="0"/>
              </a:rPr>
              <a:t> stands out with the </a:t>
            </a:r>
            <a:r>
              <a:rPr lang="en-US" sz="2000" b="1">
                <a:solidFill>
                  <a:schemeClr val="bg1"/>
                </a:solidFill>
                <a:latin typeface="Maiandra GD" panose="020E0502030308020204" pitchFamily="34" charset="0"/>
              </a:rPr>
              <a:t>highest Energy</a:t>
            </a:r>
            <a:r>
              <a:rPr lang="en-US" sz="2000">
                <a:solidFill>
                  <a:schemeClr val="bg1"/>
                </a:solidFill>
                <a:latin typeface="Maiandra GD" panose="020E0502030308020204" pitchFamily="34" charset="0"/>
              </a:rPr>
              <a:t> (0.73) and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(0.62), suggesting his music is, on average, the most upbeat and rhythmic.</a:t>
            </a:r>
          </a:p>
          <a:p>
            <a:pPr marL="342900" indent="-342900">
              <a:buFont typeface="Arial" pitchFamily="34" charset="0"/>
              <a:buChar char="•"/>
            </a:pPr>
            <a:r>
              <a:rPr lang="en-US" sz="2000" b="1" err="1">
                <a:solidFill>
                  <a:schemeClr val="bg1"/>
                </a:solidFill>
                <a:latin typeface="Maiandra GD" panose="020E0502030308020204" pitchFamily="34" charset="0"/>
              </a:rPr>
              <a:t>Santhosh Narayanan</a:t>
            </a:r>
            <a:r>
              <a:rPr lang="en-US" sz="2000">
                <a:solidFill>
                  <a:schemeClr val="bg1"/>
                </a:solidFill>
                <a:latin typeface="Maiandra GD" panose="020E0502030308020204" pitchFamily="34" charset="0"/>
              </a:rPr>
              <a:t> has the </a:t>
            </a:r>
            <a:r>
              <a:rPr lang="en-US" sz="2000" b="1">
                <a:solidFill>
                  <a:schemeClr val="bg1"/>
                </a:solidFill>
                <a:latin typeface="Maiandra GD" panose="020E0502030308020204" pitchFamily="34" charset="0"/>
              </a:rPr>
              <a:t>highest Valence</a:t>
            </a:r>
            <a:r>
              <a:rPr lang="en-US" sz="2000">
                <a:solidFill>
                  <a:schemeClr val="bg1"/>
                </a:solidFill>
                <a:latin typeface="Maiandra GD" panose="020E0502030308020204" pitchFamily="34" charset="0"/>
              </a:rPr>
              <a:t> (0.66), indicating his music is the most positive/happy on average.</a:t>
            </a:r>
          </a:p>
          <a:p>
            <a:pPr marL="342900" indent="-342900">
              <a:buFont typeface="Arial" pitchFamily="34" charset="0"/>
              <a:buChar char="•"/>
            </a:pPr>
            <a:r>
              <a:rPr lang="en-US" sz="2000" b="1" err="1">
                <a:solidFill>
                  <a:schemeClr val="bg1"/>
                </a:solidFill>
                <a:latin typeface="Maiandra GD" panose="020E0502030308020204" pitchFamily="34" charset="0"/>
              </a:rPr>
              <a:t>Acousticness</a:t>
            </a:r>
            <a:r>
              <a:rPr lang="en-US" sz="2000">
                <a:solidFill>
                  <a:schemeClr val="bg1"/>
                </a:solidFill>
                <a:latin typeface="Maiandra GD" panose="020E0502030308020204" pitchFamily="34" charset="0"/>
              </a:rPr>
              <a:t> is generally low across all artists, with </a:t>
            </a:r>
            <a:r>
              <a:rPr lang="en-US" sz="2000" b="1" err="1">
                <a:solidFill>
                  <a:schemeClr val="bg1"/>
                </a:solidFill>
                <a:latin typeface="Maiandra GD" panose="020E0502030308020204" pitchFamily="34" charset="0"/>
              </a:rPr>
              <a:t>Yuvan Shankar Raja</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Anirudh Ravichander</a:t>
            </a:r>
            <a:r>
              <a:rPr lang="en-US" sz="2000">
                <a:solidFill>
                  <a:schemeClr val="bg1"/>
                </a:solidFill>
                <a:latin typeface="Maiandra GD" panose="020E0502030308020204" pitchFamily="34" charset="0"/>
              </a:rPr>
              <a:t> having the lowest scores (0.45 and 0.26, respectively), implying their music is the most electronically or synthetically produced.</a:t>
            </a:r>
          </a:p>
          <a:p>
            <a:pPr marL="342900" indent="-342900">
              <a:buFont typeface="Arial" pitchFamily="34" charset="0"/>
              <a:buChar char="•"/>
            </a:pPr>
            <a:r>
              <a:rPr lang="en-US" sz="2000" b="1" err="1">
                <a:solidFill>
                  <a:schemeClr val="bg1"/>
                </a:solidFill>
                <a:latin typeface="Maiandra GD" panose="020E0502030308020204" pitchFamily="34" charset="0"/>
              </a:rPr>
              <a:t>Javed Ali</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Santhosh Narayanan</a:t>
            </a:r>
            <a:r>
              <a:rPr lang="en-US" sz="2000">
                <a:solidFill>
                  <a:schemeClr val="bg1"/>
                </a:solidFill>
                <a:latin typeface="Maiandra GD" panose="020E0502030308020204" pitchFamily="34" charset="0"/>
              </a:rPr>
              <a:t> show the highest average </a:t>
            </a:r>
            <a:r>
              <a:rPr lang="en-US" sz="2000" b="1" err="1">
                <a:solidFill>
                  <a:schemeClr val="bg1"/>
                </a:solidFill>
                <a:latin typeface="Maiandra GD" panose="020E0502030308020204" pitchFamily="34" charset="0"/>
              </a:rPr>
              <a:t>Acousticness</a:t>
            </a:r>
            <a:r>
              <a:rPr lang="en-US" sz="2000">
                <a:solidFill>
                  <a:schemeClr val="bg1"/>
                </a:solidFill>
                <a:latin typeface="Maiandra GD" panose="020E0502030308020204" pitchFamily="34" charset="0"/>
              </a:rPr>
              <a:t> (0.51 and 0.47, respectively), suggesting their tracks incorporate more non-electronic or acoustic elements compared to the others</a:t>
            </a:r>
            <a:r>
              <a:rPr lang="en-US" sz="2000">
                <a:latin typeface="Maiandra GD" panose="020E0502030308020204" pitchFamily="34" charset="0"/>
              </a:rPr>
              <a:t>.</a:t>
            </a:r>
            <a:r>
              <a:rPr lang="en-US" sz="2000">
                <a:solidFill>
                  <a:schemeClr val="bg1"/>
                </a:solidFill>
                <a:latin typeface="Maiandra GD" panose="020E0502030308020204" pitchFamily="34" charset="0"/>
              </a:rPr>
              <a:t>.</a:t>
            </a:r>
            <a:endParaRPr lang="en-US" sz="2000">
              <a:latin typeface="Maiandra GD" panose="020E0502030308020204" pitchFamily="34" charset="0"/>
            </a:endParaRP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9219"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35563" y="1776144"/>
            <a:ext cx="8360268" cy="581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3348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7" name="Group 7"/>
          <p:cNvGrpSpPr/>
          <p:nvPr/>
        </p:nvGrpSpPr>
        <p:grpSpPr>
          <a:xfrm>
            <a:off x="1304308"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7569075" y="8385546"/>
            <a:ext cx="596911" cy="575398"/>
            <a:chOff x="0" y="0"/>
            <a:chExt cx="795881" cy="767197"/>
          </a:xfrm>
        </p:grpSpPr>
        <p:grpSp>
          <p:nvGrpSpPr>
            <p:cNvPr id="11" name="Group 11"/>
            <p:cNvGrpSpPr/>
            <p:nvPr/>
          </p:nvGrpSpPr>
          <p:grpSpPr>
            <a:xfrm rot="-5400000">
              <a:off x="76633" y="47950"/>
              <a:ext cx="767197" cy="671297"/>
              <a:chOff x="0" y="0"/>
              <a:chExt cx="812800" cy="711200"/>
            </a:xfrm>
          </p:grpSpPr>
          <p:sp>
            <p:nvSpPr>
              <p:cNvPr id="12" name="Freeform 1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Box 1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4" name="Group 14"/>
            <p:cNvGrpSpPr/>
            <p:nvPr/>
          </p:nvGrpSpPr>
          <p:grpSpPr>
            <a:xfrm>
              <a:off x="0" y="106015"/>
              <a:ext cx="124583" cy="555168"/>
              <a:chOff x="0" y="0"/>
              <a:chExt cx="131989" cy="588168"/>
            </a:xfrm>
          </p:grpSpPr>
          <p:sp>
            <p:nvSpPr>
              <p:cNvPr id="15" name="Freeform 1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7" name="Group 17"/>
          <p:cNvGrpSpPr/>
          <p:nvPr/>
        </p:nvGrpSpPr>
        <p:grpSpPr>
          <a:xfrm>
            <a:off x="10122015" y="8385546"/>
            <a:ext cx="596911" cy="575398"/>
            <a:chOff x="0" y="0"/>
            <a:chExt cx="795881" cy="767197"/>
          </a:xfrm>
        </p:grpSpPr>
        <p:grpSp>
          <p:nvGrpSpPr>
            <p:cNvPr id="18" name="Group 18"/>
            <p:cNvGrpSpPr/>
            <p:nvPr/>
          </p:nvGrpSpPr>
          <p:grpSpPr>
            <a:xfrm rot="5400000">
              <a:off x="-47950" y="47950"/>
              <a:ext cx="767197" cy="671297"/>
              <a:chOff x="0" y="0"/>
              <a:chExt cx="812800" cy="711200"/>
            </a:xfrm>
          </p:grpSpPr>
          <p:sp>
            <p:nvSpPr>
              <p:cNvPr id="19" name="Freeform 19"/>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Box 20"/>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1" name="Group 21"/>
            <p:cNvGrpSpPr/>
            <p:nvPr/>
          </p:nvGrpSpPr>
          <p:grpSpPr>
            <a:xfrm rot="-10800000">
              <a:off x="671297" y="106015"/>
              <a:ext cx="124583" cy="555168"/>
              <a:chOff x="0" y="0"/>
              <a:chExt cx="131989" cy="588168"/>
            </a:xfrm>
          </p:grpSpPr>
          <p:sp>
            <p:nvSpPr>
              <p:cNvPr id="22" name="Freeform 22"/>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4" name="Freeform 24"/>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Freeform 25"/>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Freeform 26"/>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7" name="Group 27"/>
          <p:cNvGrpSpPr/>
          <p:nvPr/>
        </p:nvGrpSpPr>
        <p:grpSpPr>
          <a:xfrm>
            <a:off x="1381772" y="9345931"/>
            <a:ext cx="2810500" cy="218887"/>
            <a:chOff x="0" y="0"/>
            <a:chExt cx="740214" cy="57649"/>
          </a:xfrm>
        </p:grpSpPr>
        <p:sp>
          <p:nvSpPr>
            <p:cNvPr id="28" name="Freeform 28"/>
            <p:cNvSpPr/>
            <p:nvPr/>
          </p:nvSpPr>
          <p:spPr>
            <a:xfrm>
              <a:off x="0" y="0"/>
              <a:ext cx="740214" cy="57649"/>
            </a:xfrm>
            <a:custGeom>
              <a:avLst/>
              <a:gdLst/>
              <a:ahLst/>
              <a:cxnLst/>
              <a:rect l="l" t="t" r="r" b="b"/>
              <a:pathLst>
                <a:path w="740214" h="57649">
                  <a:moveTo>
                    <a:pt x="0" y="0"/>
                  </a:moveTo>
                  <a:lnTo>
                    <a:pt x="740214" y="0"/>
                  </a:lnTo>
                  <a:lnTo>
                    <a:pt x="74021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TextBox 29"/>
            <p:cNvSpPr txBox="1"/>
            <p:nvPr/>
          </p:nvSpPr>
          <p:spPr>
            <a:xfrm>
              <a:off x="0" y="-28575"/>
              <a:ext cx="74021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5" name="Group 35"/>
          <p:cNvGrpSpPr/>
          <p:nvPr/>
        </p:nvGrpSpPr>
        <p:grpSpPr>
          <a:xfrm>
            <a:off x="457200" y="225814"/>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3" name="TextBox 52">
            <a:extLst>
              <a:ext uri="{FF2B5EF4-FFF2-40B4-BE49-F238E27FC236}">
                <a16:creationId xmlns:a16="http://schemas.microsoft.com/office/drawing/2014/main" id="{DA192293-B1D1-B2DD-527D-253BB14ACDAC}"/>
              </a:ext>
            </a:extLst>
          </p:cNvPr>
          <p:cNvSpPr txBox="1"/>
          <p:nvPr/>
        </p:nvSpPr>
        <p:spPr>
          <a:xfrm>
            <a:off x="990600" y="427360"/>
            <a:ext cx="1169282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a:solidFill>
                  <a:schemeClr val="bg1"/>
                </a:solidFill>
                <a:latin typeface="Arial Rounded MT Bold" panose="020F0704030504030204" pitchFamily="34" charset="0"/>
              </a:rPr>
              <a:t>Statistical Summary of Numerical Variables</a:t>
            </a:r>
            <a:endParaRPr lang="en-IN" sz="3600" b="1">
              <a:solidFill>
                <a:schemeClr val="bg1"/>
              </a:solidFill>
              <a:latin typeface="Arial Rounded MT Bold" panose="020F0704030504030204" pitchFamily="34" charset="0"/>
            </a:endParaRPr>
          </a:p>
        </p:txBody>
      </p:sp>
      <p:pic>
        <p:nvPicPr>
          <p:cNvPr id="57" name="Picture 56">
            <a:extLst>
              <a:ext uri="{FF2B5EF4-FFF2-40B4-BE49-F238E27FC236}">
                <a16:creationId xmlns:a16="http://schemas.microsoft.com/office/drawing/2014/main" id="{82EE8672-1BA9-3B62-F602-F00F871D50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563" y="1699223"/>
            <a:ext cx="7781433" cy="6400599"/>
          </a:xfrm>
          <a:prstGeom prst="rect">
            <a:avLst/>
          </a:prstGeom>
        </p:spPr>
      </p:pic>
      <p:pic>
        <p:nvPicPr>
          <p:cNvPr id="59" name="Picture 58">
            <a:extLst>
              <a:ext uri="{FF2B5EF4-FFF2-40B4-BE49-F238E27FC236}">
                <a16:creationId xmlns:a16="http://schemas.microsoft.com/office/drawing/2014/main" id="{98666AD7-5F7D-E81D-602C-5ECB858387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3105" y="6311416"/>
            <a:ext cx="2735509" cy="1788407"/>
          </a:xfrm>
          <a:prstGeom prst="rect">
            <a:avLst/>
          </a:prstGeom>
        </p:spPr>
      </p:pic>
      <p:sp>
        <p:nvSpPr>
          <p:cNvPr id="61" name="TextBox 60">
            <a:extLst>
              <a:ext uri="{FF2B5EF4-FFF2-40B4-BE49-F238E27FC236}">
                <a16:creationId xmlns:a16="http://schemas.microsoft.com/office/drawing/2014/main" id="{B2D8F360-3A5E-1898-9915-E04676680BA7}"/>
              </a:ext>
            </a:extLst>
          </p:cNvPr>
          <p:cNvSpPr txBox="1"/>
          <p:nvPr/>
        </p:nvSpPr>
        <p:spPr>
          <a:xfrm>
            <a:off x="9829800" y="1207201"/>
            <a:ext cx="1025956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 </a:t>
            </a:r>
            <a:r>
              <a:rPr lang="en-IN" sz="2400" b="1">
                <a:solidFill>
                  <a:schemeClr val="bg1"/>
                </a:solidFill>
                <a:latin typeface="Maiandra GD" panose="020E0502030308020204" pitchFamily="34" charset="0"/>
              </a:rPr>
              <a:t>CENTRAL TENDENCY SUMMARY — Numerical Variables</a:t>
            </a:r>
            <a:endParaRPr lang="en-IN" sz="2400">
              <a:solidFill>
                <a:schemeClr val="bg1"/>
              </a:solidFill>
              <a:latin typeface="Maiandra GD" panose="020E0502030308020204" pitchFamily="34" charset="0"/>
            </a:endParaRPr>
          </a:p>
        </p:txBody>
      </p:sp>
      <p:graphicFrame>
        <p:nvGraphicFramePr>
          <p:cNvPr id="62" name="Table 61">
            <a:extLst>
              <a:ext uri="{FF2B5EF4-FFF2-40B4-BE49-F238E27FC236}">
                <a16:creationId xmlns:a16="http://schemas.microsoft.com/office/drawing/2014/main" id="{97EA6F00-D967-9017-87F6-16C57E676E69}"/>
              </a:ext>
            </a:extLst>
          </p:cNvPr>
          <p:cNvGraphicFramePr>
            <a:graphicFrameLocks noGrp="1"/>
          </p:cNvGraphicFramePr>
          <p:nvPr>
            <p:extLst>
              <p:ext uri="{D42A27DB-BD31-4B8C-83A1-F6EECF244321}">
                <p14:modId xmlns:p14="http://schemas.microsoft.com/office/powerpoint/2010/main" val="2282717627"/>
              </p:ext>
            </p:extLst>
          </p:nvPr>
        </p:nvGraphicFramePr>
        <p:xfrm>
          <a:off x="11252327" y="1998552"/>
          <a:ext cx="6621113" cy="6172132"/>
        </p:xfrm>
        <a:graphic>
          <a:graphicData uri="http://schemas.openxmlformats.org/drawingml/2006/table">
            <a:tbl>
              <a:tblPr>
                <a:tableStyleId>{35758FB7-9AC5-4552-8A53-C91805E547FA}</a:tableStyleId>
              </a:tblPr>
              <a:tblGrid>
                <a:gridCol w="1868878">
                  <a:extLst>
                    <a:ext uri="{9D8B030D-6E8A-4147-A177-3AD203B41FA5}">
                      <a16:colId xmlns:a16="http://schemas.microsoft.com/office/drawing/2014/main" val="3370556994"/>
                    </a:ext>
                  </a:extLst>
                </a:gridCol>
                <a:gridCol w="1868878">
                  <a:extLst>
                    <a:ext uri="{9D8B030D-6E8A-4147-A177-3AD203B41FA5}">
                      <a16:colId xmlns:a16="http://schemas.microsoft.com/office/drawing/2014/main" val="1164335729"/>
                    </a:ext>
                  </a:extLst>
                </a:gridCol>
                <a:gridCol w="1200064">
                  <a:extLst>
                    <a:ext uri="{9D8B030D-6E8A-4147-A177-3AD203B41FA5}">
                      <a16:colId xmlns:a16="http://schemas.microsoft.com/office/drawing/2014/main" val="1518969175"/>
                    </a:ext>
                  </a:extLst>
                </a:gridCol>
                <a:gridCol w="1683293">
                  <a:extLst>
                    <a:ext uri="{9D8B030D-6E8A-4147-A177-3AD203B41FA5}">
                      <a16:colId xmlns:a16="http://schemas.microsoft.com/office/drawing/2014/main" val="4193310430"/>
                    </a:ext>
                  </a:extLst>
                </a:gridCol>
              </a:tblGrid>
              <a:tr h="508491">
                <a:tc>
                  <a:txBody>
                    <a:bodyPr/>
                    <a:lstStyle/>
                    <a:p>
                      <a:pPr>
                        <a:buNone/>
                      </a:pPr>
                      <a:r>
                        <a:rPr lang="en-IN">
                          <a:solidFill>
                            <a:schemeClr val="tx1"/>
                          </a:solidFill>
                        </a:rPr>
                        <a:t>Feature</a:t>
                      </a:r>
                    </a:p>
                  </a:txBody>
                  <a:tcPr anchor="ctr"/>
                </a:tc>
                <a:tc>
                  <a:txBody>
                    <a:bodyPr/>
                    <a:lstStyle/>
                    <a:p>
                      <a:pPr>
                        <a:buNone/>
                      </a:pPr>
                      <a:r>
                        <a:rPr lang="en-IN">
                          <a:solidFill>
                            <a:schemeClr val="tx1"/>
                          </a:solidFill>
                        </a:rPr>
                        <a:t>Mean</a:t>
                      </a:r>
                    </a:p>
                  </a:txBody>
                  <a:tcPr anchor="ctr"/>
                </a:tc>
                <a:tc>
                  <a:txBody>
                    <a:bodyPr/>
                    <a:lstStyle/>
                    <a:p>
                      <a:pPr>
                        <a:buNone/>
                      </a:pPr>
                      <a:r>
                        <a:rPr lang="en-IN">
                          <a:solidFill>
                            <a:schemeClr val="tx1"/>
                          </a:solidFill>
                        </a:rPr>
                        <a:t>Median</a:t>
                      </a:r>
                    </a:p>
                  </a:txBody>
                  <a:tcPr anchor="ctr"/>
                </a:tc>
                <a:tc>
                  <a:txBody>
                    <a:bodyPr/>
                    <a:lstStyle/>
                    <a:p>
                      <a:pPr>
                        <a:buNone/>
                      </a:pPr>
                      <a:r>
                        <a:rPr lang="en-IN">
                          <a:solidFill>
                            <a:schemeClr val="tx1"/>
                          </a:solidFill>
                        </a:rPr>
                        <a:t>Mode</a:t>
                      </a:r>
                    </a:p>
                  </a:txBody>
                  <a:tcPr anchor="ctr"/>
                </a:tc>
                <a:extLst>
                  <a:ext uri="{0D108BD9-81ED-4DB2-BD59-A6C34878D82A}">
                    <a16:rowId xmlns:a16="http://schemas.microsoft.com/office/drawing/2014/main" val="2152942314"/>
                  </a:ext>
                </a:extLst>
              </a:tr>
              <a:tr h="508491">
                <a:tc>
                  <a:txBody>
                    <a:bodyPr/>
                    <a:lstStyle/>
                    <a:p>
                      <a:pPr>
                        <a:buNone/>
                      </a:pPr>
                      <a:r>
                        <a:rPr lang="en-IN">
                          <a:solidFill>
                            <a:schemeClr val="tx1"/>
                          </a:solidFill>
                        </a:rPr>
                        <a:t>popularity</a:t>
                      </a:r>
                    </a:p>
                  </a:txBody>
                  <a:tcPr anchor="ctr"/>
                </a:tc>
                <a:tc>
                  <a:txBody>
                    <a:bodyPr/>
                    <a:lstStyle/>
                    <a:p>
                      <a:pPr>
                        <a:buNone/>
                      </a:pPr>
                      <a:r>
                        <a:rPr lang="en-IN">
                          <a:solidFill>
                            <a:schemeClr val="tx1"/>
                          </a:solidFill>
                        </a:rPr>
                        <a:t>65.42</a:t>
                      </a:r>
                    </a:p>
                  </a:txBody>
                  <a:tcPr anchor="ctr"/>
                </a:tc>
                <a:tc>
                  <a:txBody>
                    <a:bodyPr/>
                    <a:lstStyle/>
                    <a:p>
                      <a:pPr>
                        <a:buNone/>
                      </a:pPr>
                      <a:r>
                        <a:rPr lang="en-IN">
                          <a:solidFill>
                            <a:schemeClr val="tx1"/>
                          </a:solidFill>
                        </a:rPr>
                        <a:t>68.0</a:t>
                      </a:r>
                    </a:p>
                  </a:txBody>
                  <a:tcPr anchor="ctr"/>
                </a:tc>
                <a:tc>
                  <a:txBody>
                    <a:bodyPr/>
                    <a:lstStyle/>
                    <a:p>
                      <a:pPr>
                        <a:buNone/>
                      </a:pPr>
                      <a:r>
                        <a:rPr lang="en-IN">
                          <a:solidFill>
                            <a:schemeClr val="tx1"/>
                          </a:solidFill>
                        </a:rPr>
                        <a:t>70.0</a:t>
                      </a:r>
                    </a:p>
                  </a:txBody>
                  <a:tcPr anchor="ctr"/>
                </a:tc>
                <a:extLst>
                  <a:ext uri="{0D108BD9-81ED-4DB2-BD59-A6C34878D82A}">
                    <a16:rowId xmlns:a16="http://schemas.microsoft.com/office/drawing/2014/main" val="2591621245"/>
                  </a:ext>
                </a:extLst>
              </a:tr>
              <a:tr h="508491">
                <a:tc>
                  <a:txBody>
                    <a:bodyPr/>
                    <a:lstStyle/>
                    <a:p>
                      <a:pPr>
                        <a:buNone/>
                      </a:pPr>
                      <a:r>
                        <a:rPr lang="en-IN">
                          <a:solidFill>
                            <a:schemeClr val="tx1"/>
                          </a:solidFill>
                        </a:rPr>
                        <a:t>danceability</a:t>
                      </a:r>
                    </a:p>
                  </a:txBody>
                  <a:tcPr anchor="ctr"/>
                </a:tc>
                <a:tc>
                  <a:txBody>
                    <a:bodyPr/>
                    <a:lstStyle/>
                    <a:p>
                      <a:pPr>
                        <a:buNone/>
                      </a:pPr>
                      <a:r>
                        <a:rPr lang="en-IN">
                          <a:solidFill>
                            <a:schemeClr val="tx1"/>
                          </a:solidFill>
                        </a:rPr>
                        <a:t>0.67</a:t>
                      </a:r>
                    </a:p>
                  </a:txBody>
                  <a:tcPr anchor="ctr"/>
                </a:tc>
                <a:tc>
                  <a:txBody>
                    <a:bodyPr/>
                    <a:lstStyle/>
                    <a:p>
                      <a:pPr>
                        <a:buNone/>
                      </a:pPr>
                      <a:r>
                        <a:rPr lang="en-IN">
                          <a:solidFill>
                            <a:schemeClr val="tx1"/>
                          </a:solidFill>
                        </a:rPr>
                        <a:t>0.69</a:t>
                      </a:r>
                    </a:p>
                  </a:txBody>
                  <a:tcPr anchor="ctr"/>
                </a:tc>
                <a:tc>
                  <a:txBody>
                    <a:bodyPr/>
                    <a:lstStyle/>
                    <a:p>
                      <a:pPr>
                        <a:buNone/>
                      </a:pPr>
                      <a:r>
                        <a:rPr lang="en-IN">
                          <a:solidFill>
                            <a:schemeClr val="tx1"/>
                          </a:solidFill>
                        </a:rPr>
                        <a:t>0.72</a:t>
                      </a:r>
                    </a:p>
                  </a:txBody>
                  <a:tcPr anchor="ctr"/>
                </a:tc>
                <a:extLst>
                  <a:ext uri="{0D108BD9-81ED-4DB2-BD59-A6C34878D82A}">
                    <a16:rowId xmlns:a16="http://schemas.microsoft.com/office/drawing/2014/main" val="746096856"/>
                  </a:ext>
                </a:extLst>
              </a:tr>
              <a:tr h="508491">
                <a:tc>
                  <a:txBody>
                    <a:bodyPr/>
                    <a:lstStyle/>
                    <a:p>
                      <a:pPr>
                        <a:buNone/>
                      </a:pPr>
                      <a:r>
                        <a:rPr lang="en-IN">
                          <a:solidFill>
                            <a:schemeClr val="tx1"/>
                          </a:solidFill>
                        </a:rPr>
                        <a:t>energy</a:t>
                      </a:r>
                    </a:p>
                  </a:txBody>
                  <a:tcPr anchor="ctr"/>
                </a:tc>
                <a:tc>
                  <a:txBody>
                    <a:bodyPr/>
                    <a:lstStyle/>
                    <a:p>
                      <a:pPr>
                        <a:buNone/>
                      </a:pPr>
                      <a:r>
                        <a:rPr lang="en-IN">
                          <a:solidFill>
                            <a:schemeClr val="tx1"/>
                          </a:solidFill>
                        </a:rPr>
                        <a:t>0.71</a:t>
                      </a:r>
                    </a:p>
                  </a:txBody>
                  <a:tcPr anchor="ctr"/>
                </a:tc>
                <a:tc>
                  <a:txBody>
                    <a:bodyPr/>
                    <a:lstStyle/>
                    <a:p>
                      <a:pPr>
                        <a:buNone/>
                      </a:pPr>
                      <a:r>
                        <a:rPr lang="en-IN">
                          <a:solidFill>
                            <a:schemeClr val="tx1"/>
                          </a:solidFill>
                        </a:rPr>
                        <a:t>0.73</a:t>
                      </a:r>
                    </a:p>
                  </a:txBody>
                  <a:tcPr anchor="ctr"/>
                </a:tc>
                <a:tc>
                  <a:txBody>
                    <a:bodyPr/>
                    <a:lstStyle/>
                    <a:p>
                      <a:pPr>
                        <a:buNone/>
                      </a:pPr>
                      <a:r>
                        <a:rPr lang="en-IN">
                          <a:solidFill>
                            <a:schemeClr val="tx1"/>
                          </a:solidFill>
                        </a:rPr>
                        <a:t>0.76</a:t>
                      </a:r>
                    </a:p>
                  </a:txBody>
                  <a:tcPr anchor="ctr"/>
                </a:tc>
                <a:extLst>
                  <a:ext uri="{0D108BD9-81ED-4DB2-BD59-A6C34878D82A}">
                    <a16:rowId xmlns:a16="http://schemas.microsoft.com/office/drawing/2014/main" val="594426824"/>
                  </a:ext>
                </a:extLst>
              </a:tr>
              <a:tr h="508491">
                <a:tc>
                  <a:txBody>
                    <a:bodyPr/>
                    <a:lstStyle/>
                    <a:p>
                      <a:pPr>
                        <a:buNone/>
                      </a:pPr>
                      <a:r>
                        <a:rPr lang="en-IN">
                          <a:solidFill>
                            <a:schemeClr val="tx1"/>
                          </a:solidFill>
                        </a:rPr>
                        <a:t>valence</a:t>
                      </a:r>
                    </a:p>
                  </a:txBody>
                  <a:tcPr anchor="ctr"/>
                </a:tc>
                <a:tc>
                  <a:txBody>
                    <a:bodyPr/>
                    <a:lstStyle/>
                    <a:p>
                      <a:pPr>
                        <a:buNone/>
                      </a:pPr>
                      <a:r>
                        <a:rPr lang="en-IN">
                          <a:solidFill>
                            <a:schemeClr val="tx1"/>
                          </a:solidFill>
                        </a:rPr>
                        <a:t>0.55</a:t>
                      </a:r>
                    </a:p>
                  </a:txBody>
                  <a:tcPr anchor="ctr"/>
                </a:tc>
                <a:tc>
                  <a:txBody>
                    <a:bodyPr/>
                    <a:lstStyle/>
                    <a:p>
                      <a:pPr>
                        <a:buNone/>
                      </a:pPr>
                      <a:r>
                        <a:rPr lang="en-IN">
                          <a:solidFill>
                            <a:schemeClr val="tx1"/>
                          </a:solidFill>
                        </a:rPr>
                        <a:t>0.56</a:t>
                      </a:r>
                    </a:p>
                  </a:txBody>
                  <a:tcPr anchor="ctr"/>
                </a:tc>
                <a:tc>
                  <a:txBody>
                    <a:bodyPr/>
                    <a:lstStyle/>
                    <a:p>
                      <a:pPr>
                        <a:buNone/>
                      </a:pPr>
                      <a:r>
                        <a:rPr lang="en-IN">
                          <a:solidFill>
                            <a:schemeClr val="tx1"/>
                          </a:solidFill>
                        </a:rPr>
                        <a:t>0.60</a:t>
                      </a:r>
                    </a:p>
                  </a:txBody>
                  <a:tcPr anchor="ctr"/>
                </a:tc>
                <a:extLst>
                  <a:ext uri="{0D108BD9-81ED-4DB2-BD59-A6C34878D82A}">
                    <a16:rowId xmlns:a16="http://schemas.microsoft.com/office/drawing/2014/main" val="3672327837"/>
                  </a:ext>
                </a:extLst>
              </a:tr>
              <a:tr h="508491">
                <a:tc>
                  <a:txBody>
                    <a:bodyPr/>
                    <a:lstStyle/>
                    <a:p>
                      <a:pPr>
                        <a:buNone/>
                      </a:pPr>
                      <a:r>
                        <a:rPr lang="en-IN" err="1">
                          <a:solidFill>
                            <a:schemeClr val="tx1"/>
                          </a:solidFill>
                        </a:rPr>
                        <a:t>acousticness</a:t>
                      </a:r>
                      <a:endParaRPr lang="en-IN">
                        <a:solidFill>
                          <a:schemeClr val="tx1"/>
                        </a:solidFill>
                      </a:endParaRPr>
                    </a:p>
                  </a:txBody>
                  <a:tcPr anchor="ctr"/>
                </a:tc>
                <a:tc>
                  <a:txBody>
                    <a:bodyPr/>
                    <a:lstStyle/>
                    <a:p>
                      <a:pPr>
                        <a:buNone/>
                      </a:pPr>
                      <a:r>
                        <a:rPr lang="en-IN">
                          <a:solidFill>
                            <a:schemeClr val="tx1"/>
                          </a:solidFill>
                        </a:rPr>
                        <a:t>0.23</a:t>
                      </a:r>
                    </a:p>
                  </a:txBody>
                  <a:tcPr anchor="ctr"/>
                </a:tc>
                <a:tc>
                  <a:txBody>
                    <a:bodyPr/>
                    <a:lstStyle/>
                    <a:p>
                      <a:pPr>
                        <a:buNone/>
                      </a:pPr>
                      <a:r>
                        <a:rPr lang="en-IN">
                          <a:solidFill>
                            <a:schemeClr val="tx1"/>
                          </a:solidFill>
                        </a:rPr>
                        <a:t>0.17</a:t>
                      </a:r>
                    </a:p>
                  </a:txBody>
                  <a:tcPr anchor="ctr"/>
                </a:tc>
                <a:tc>
                  <a:txBody>
                    <a:bodyPr/>
                    <a:lstStyle/>
                    <a:p>
                      <a:pPr>
                        <a:buNone/>
                      </a:pPr>
                      <a:r>
                        <a:rPr lang="en-IN">
                          <a:solidFill>
                            <a:schemeClr val="tx1"/>
                          </a:solidFill>
                        </a:rPr>
                        <a:t>0.10</a:t>
                      </a:r>
                    </a:p>
                  </a:txBody>
                  <a:tcPr anchor="ctr"/>
                </a:tc>
                <a:extLst>
                  <a:ext uri="{0D108BD9-81ED-4DB2-BD59-A6C34878D82A}">
                    <a16:rowId xmlns:a16="http://schemas.microsoft.com/office/drawing/2014/main" val="2707673534"/>
                  </a:ext>
                </a:extLst>
              </a:tr>
              <a:tr h="508491">
                <a:tc>
                  <a:txBody>
                    <a:bodyPr/>
                    <a:lstStyle/>
                    <a:p>
                      <a:pPr>
                        <a:buNone/>
                      </a:pPr>
                      <a:r>
                        <a:rPr lang="en-IN">
                          <a:solidFill>
                            <a:schemeClr val="tx1"/>
                          </a:solidFill>
                        </a:rPr>
                        <a:t>instrumentalness</a:t>
                      </a:r>
                    </a:p>
                  </a:txBody>
                  <a:tcPr anchor="ctr"/>
                </a:tc>
                <a:tc>
                  <a:txBody>
                    <a:bodyPr/>
                    <a:lstStyle/>
                    <a:p>
                      <a:pPr>
                        <a:buNone/>
                      </a:pPr>
                      <a:r>
                        <a:rPr lang="en-IN">
                          <a:solidFill>
                            <a:schemeClr val="tx1"/>
                          </a:solidFill>
                        </a:rPr>
                        <a:t>0.08</a:t>
                      </a:r>
                    </a:p>
                  </a:txBody>
                  <a:tcPr anchor="ctr"/>
                </a:tc>
                <a:tc>
                  <a:txBody>
                    <a:bodyPr/>
                    <a:lstStyle/>
                    <a:p>
                      <a:pPr>
                        <a:buNone/>
                      </a:pPr>
                      <a:r>
                        <a:rPr lang="en-IN">
                          <a:solidFill>
                            <a:schemeClr val="tx1"/>
                          </a:solidFill>
                        </a:rPr>
                        <a:t>0.02</a:t>
                      </a:r>
                    </a:p>
                  </a:txBody>
                  <a:tcPr anchor="ctr"/>
                </a:tc>
                <a:tc>
                  <a:txBody>
                    <a:bodyPr/>
                    <a:lstStyle/>
                    <a:p>
                      <a:pPr>
                        <a:buNone/>
                      </a:pPr>
                      <a:r>
                        <a:rPr lang="en-IN">
                          <a:solidFill>
                            <a:schemeClr val="tx1"/>
                          </a:solidFill>
                        </a:rPr>
                        <a:t>0.00</a:t>
                      </a:r>
                    </a:p>
                  </a:txBody>
                  <a:tcPr anchor="ctr"/>
                </a:tc>
                <a:extLst>
                  <a:ext uri="{0D108BD9-81ED-4DB2-BD59-A6C34878D82A}">
                    <a16:rowId xmlns:a16="http://schemas.microsoft.com/office/drawing/2014/main" val="3393775928"/>
                  </a:ext>
                </a:extLst>
              </a:tr>
              <a:tr h="508491">
                <a:tc>
                  <a:txBody>
                    <a:bodyPr/>
                    <a:lstStyle/>
                    <a:p>
                      <a:pPr>
                        <a:buNone/>
                      </a:pPr>
                      <a:r>
                        <a:rPr lang="en-IN">
                          <a:solidFill>
                            <a:schemeClr val="tx1"/>
                          </a:solidFill>
                        </a:rPr>
                        <a:t>liveness</a:t>
                      </a:r>
                    </a:p>
                  </a:txBody>
                  <a:tcPr anchor="ctr"/>
                </a:tc>
                <a:tc>
                  <a:txBody>
                    <a:bodyPr/>
                    <a:lstStyle/>
                    <a:p>
                      <a:pPr>
                        <a:buNone/>
                      </a:pPr>
                      <a:r>
                        <a:rPr lang="en-IN">
                          <a:solidFill>
                            <a:schemeClr val="tx1"/>
                          </a:solidFill>
                        </a:rPr>
                        <a:t>0.21</a:t>
                      </a:r>
                    </a:p>
                  </a:txBody>
                  <a:tcPr anchor="ctr"/>
                </a:tc>
                <a:tc>
                  <a:txBody>
                    <a:bodyPr/>
                    <a:lstStyle/>
                    <a:p>
                      <a:pPr>
                        <a:buNone/>
                      </a:pPr>
                      <a:r>
                        <a:rPr lang="en-IN">
                          <a:solidFill>
                            <a:schemeClr val="tx1"/>
                          </a:solidFill>
                        </a:rPr>
                        <a:t>0.17</a:t>
                      </a:r>
                    </a:p>
                  </a:txBody>
                  <a:tcPr anchor="ctr"/>
                </a:tc>
                <a:tc>
                  <a:txBody>
                    <a:bodyPr/>
                    <a:lstStyle/>
                    <a:p>
                      <a:pPr>
                        <a:buNone/>
                      </a:pPr>
                      <a:r>
                        <a:rPr lang="en-IN">
                          <a:solidFill>
                            <a:schemeClr val="tx1"/>
                          </a:solidFill>
                        </a:rPr>
                        <a:t>0.12</a:t>
                      </a:r>
                    </a:p>
                  </a:txBody>
                  <a:tcPr anchor="ctr"/>
                </a:tc>
                <a:extLst>
                  <a:ext uri="{0D108BD9-81ED-4DB2-BD59-A6C34878D82A}">
                    <a16:rowId xmlns:a16="http://schemas.microsoft.com/office/drawing/2014/main" val="1885131366"/>
                  </a:ext>
                </a:extLst>
              </a:tr>
              <a:tr h="508491">
                <a:tc>
                  <a:txBody>
                    <a:bodyPr/>
                    <a:lstStyle/>
                    <a:p>
                      <a:pPr>
                        <a:buNone/>
                      </a:pPr>
                      <a:r>
                        <a:rPr lang="en-IN">
                          <a:solidFill>
                            <a:schemeClr val="tx1"/>
                          </a:solidFill>
                        </a:rPr>
                        <a:t>speechiness</a:t>
                      </a:r>
                    </a:p>
                  </a:txBody>
                  <a:tcPr anchor="ctr"/>
                </a:tc>
                <a:tc>
                  <a:txBody>
                    <a:bodyPr/>
                    <a:lstStyle/>
                    <a:p>
                      <a:pPr>
                        <a:buNone/>
                      </a:pPr>
                      <a:r>
                        <a:rPr lang="en-IN">
                          <a:solidFill>
                            <a:schemeClr val="tx1"/>
                          </a:solidFill>
                        </a:rPr>
                        <a:t>0.09</a:t>
                      </a:r>
                    </a:p>
                  </a:txBody>
                  <a:tcPr anchor="ctr"/>
                </a:tc>
                <a:tc>
                  <a:txBody>
                    <a:bodyPr/>
                    <a:lstStyle/>
                    <a:p>
                      <a:pPr>
                        <a:buNone/>
                      </a:pPr>
                      <a:r>
                        <a:rPr lang="en-IN">
                          <a:solidFill>
                            <a:schemeClr val="tx1"/>
                          </a:solidFill>
                        </a:rPr>
                        <a:t>0.07</a:t>
                      </a:r>
                    </a:p>
                  </a:txBody>
                  <a:tcPr anchor="ctr"/>
                </a:tc>
                <a:tc>
                  <a:txBody>
                    <a:bodyPr/>
                    <a:lstStyle/>
                    <a:p>
                      <a:pPr>
                        <a:buNone/>
                      </a:pPr>
                      <a:r>
                        <a:rPr lang="en-IN">
                          <a:solidFill>
                            <a:schemeClr val="tx1"/>
                          </a:solidFill>
                        </a:rPr>
                        <a:t>0.05</a:t>
                      </a:r>
                    </a:p>
                  </a:txBody>
                  <a:tcPr anchor="ctr"/>
                </a:tc>
                <a:extLst>
                  <a:ext uri="{0D108BD9-81ED-4DB2-BD59-A6C34878D82A}">
                    <a16:rowId xmlns:a16="http://schemas.microsoft.com/office/drawing/2014/main" val="1556011113"/>
                  </a:ext>
                </a:extLst>
              </a:tr>
              <a:tr h="508491">
                <a:tc>
                  <a:txBody>
                    <a:bodyPr/>
                    <a:lstStyle/>
                    <a:p>
                      <a:pPr>
                        <a:buNone/>
                      </a:pPr>
                      <a:r>
                        <a:rPr lang="en-IN">
                          <a:solidFill>
                            <a:schemeClr val="tx1"/>
                          </a:solidFill>
                        </a:rPr>
                        <a:t>tempo</a:t>
                      </a:r>
                    </a:p>
                  </a:txBody>
                  <a:tcPr anchor="ctr"/>
                </a:tc>
                <a:tc>
                  <a:txBody>
                    <a:bodyPr/>
                    <a:lstStyle/>
                    <a:p>
                      <a:pPr>
                        <a:buNone/>
                      </a:pPr>
                      <a:r>
                        <a:rPr lang="en-IN">
                          <a:solidFill>
                            <a:schemeClr val="tx1"/>
                          </a:solidFill>
                        </a:rPr>
                        <a:t>120.64</a:t>
                      </a:r>
                    </a:p>
                  </a:txBody>
                  <a:tcPr anchor="ctr"/>
                </a:tc>
                <a:tc>
                  <a:txBody>
                    <a:bodyPr/>
                    <a:lstStyle/>
                    <a:p>
                      <a:pPr>
                        <a:buNone/>
                      </a:pPr>
                      <a:r>
                        <a:rPr lang="en-IN">
                          <a:solidFill>
                            <a:schemeClr val="tx1"/>
                          </a:solidFill>
                        </a:rPr>
                        <a:t>121.0</a:t>
                      </a:r>
                    </a:p>
                  </a:txBody>
                  <a:tcPr anchor="ctr"/>
                </a:tc>
                <a:tc>
                  <a:txBody>
                    <a:bodyPr/>
                    <a:lstStyle/>
                    <a:p>
                      <a:pPr>
                        <a:buNone/>
                      </a:pPr>
                      <a:r>
                        <a:rPr lang="en-IN">
                          <a:solidFill>
                            <a:schemeClr val="tx1"/>
                          </a:solidFill>
                        </a:rPr>
                        <a:t>124.0</a:t>
                      </a:r>
                    </a:p>
                  </a:txBody>
                  <a:tcPr anchor="ctr"/>
                </a:tc>
                <a:extLst>
                  <a:ext uri="{0D108BD9-81ED-4DB2-BD59-A6C34878D82A}">
                    <a16:rowId xmlns:a16="http://schemas.microsoft.com/office/drawing/2014/main" val="1687818054"/>
                  </a:ext>
                </a:extLst>
              </a:tr>
              <a:tr h="508491">
                <a:tc>
                  <a:txBody>
                    <a:bodyPr/>
                    <a:lstStyle/>
                    <a:p>
                      <a:pPr>
                        <a:buNone/>
                      </a:pPr>
                      <a:r>
                        <a:rPr lang="en-IN">
                          <a:solidFill>
                            <a:schemeClr val="tx1"/>
                          </a:solidFill>
                        </a:rPr>
                        <a:t>loudness</a:t>
                      </a:r>
                    </a:p>
                  </a:txBody>
                  <a:tcPr anchor="ctr"/>
                </a:tc>
                <a:tc>
                  <a:txBody>
                    <a:bodyPr/>
                    <a:lstStyle/>
                    <a:p>
                      <a:pPr>
                        <a:buNone/>
                      </a:pPr>
                      <a:r>
                        <a:rPr lang="en-IN">
                          <a:solidFill>
                            <a:schemeClr val="tx1"/>
                          </a:solidFill>
                        </a:rPr>
                        <a:t>-5.73</a:t>
                      </a:r>
                    </a:p>
                  </a:txBody>
                  <a:tcPr anchor="ctr"/>
                </a:tc>
                <a:tc>
                  <a:txBody>
                    <a:bodyPr/>
                    <a:lstStyle/>
                    <a:p>
                      <a:pPr>
                        <a:buNone/>
                      </a:pPr>
                      <a:r>
                        <a:rPr lang="en-IN">
                          <a:solidFill>
                            <a:schemeClr val="tx1"/>
                          </a:solidFill>
                        </a:rPr>
                        <a:t>-5.6</a:t>
                      </a:r>
                    </a:p>
                  </a:txBody>
                  <a:tcPr anchor="ctr"/>
                </a:tc>
                <a:tc>
                  <a:txBody>
                    <a:bodyPr/>
                    <a:lstStyle/>
                    <a:p>
                      <a:pPr>
                        <a:buNone/>
                      </a:pPr>
                      <a:r>
                        <a:rPr lang="en-IN">
                          <a:solidFill>
                            <a:schemeClr val="tx1"/>
                          </a:solidFill>
                        </a:rPr>
                        <a:t>-4.8</a:t>
                      </a:r>
                    </a:p>
                  </a:txBody>
                  <a:tcPr anchor="ctr"/>
                </a:tc>
                <a:extLst>
                  <a:ext uri="{0D108BD9-81ED-4DB2-BD59-A6C34878D82A}">
                    <a16:rowId xmlns:a16="http://schemas.microsoft.com/office/drawing/2014/main" val="2781735902"/>
                  </a:ext>
                </a:extLst>
              </a:tr>
              <a:tr h="447142">
                <a:tc>
                  <a:txBody>
                    <a:bodyPr/>
                    <a:lstStyle/>
                    <a:p>
                      <a:pPr>
                        <a:buNone/>
                      </a:pPr>
                      <a:r>
                        <a:rPr lang="en-IN">
                          <a:solidFill>
                            <a:schemeClr val="tx1"/>
                          </a:solidFill>
                        </a:rPr>
                        <a:t>duration_ms</a:t>
                      </a:r>
                    </a:p>
                  </a:txBody>
                  <a:tcPr anchor="ctr"/>
                </a:tc>
                <a:tc>
                  <a:txBody>
                    <a:bodyPr/>
                    <a:lstStyle/>
                    <a:p>
                      <a:pPr>
                        <a:buNone/>
                      </a:pPr>
                      <a:r>
                        <a:rPr lang="en-IN">
                          <a:solidFill>
                            <a:schemeClr val="tx1"/>
                          </a:solidFill>
                        </a:rPr>
                        <a:t>220000</a:t>
                      </a:r>
                    </a:p>
                  </a:txBody>
                  <a:tcPr anchor="ctr"/>
                </a:tc>
                <a:tc>
                  <a:txBody>
                    <a:bodyPr/>
                    <a:lstStyle/>
                    <a:p>
                      <a:pPr>
                        <a:buNone/>
                      </a:pPr>
                      <a:r>
                        <a:rPr lang="en-IN">
                          <a:solidFill>
                            <a:schemeClr val="tx1"/>
                          </a:solidFill>
                        </a:rPr>
                        <a:t>210000</a:t>
                      </a:r>
                    </a:p>
                  </a:txBody>
                  <a:tcPr anchor="ctr"/>
                </a:tc>
                <a:tc>
                  <a:txBody>
                    <a:bodyPr/>
                    <a:lstStyle/>
                    <a:p>
                      <a:pPr>
                        <a:buNone/>
                      </a:pPr>
                      <a:r>
                        <a:rPr lang="en-IN">
                          <a:solidFill>
                            <a:schemeClr val="tx1"/>
                          </a:solidFill>
                        </a:rPr>
                        <a:t>200000</a:t>
                      </a:r>
                    </a:p>
                  </a:txBody>
                  <a:tcPr anchor="ctr"/>
                </a:tc>
                <a:extLst>
                  <a:ext uri="{0D108BD9-81ED-4DB2-BD59-A6C34878D82A}">
                    <a16:rowId xmlns:a16="http://schemas.microsoft.com/office/drawing/2014/main" val="1025407074"/>
                  </a:ext>
                </a:extLst>
              </a:tr>
            </a:tbl>
          </a:graphicData>
        </a:graphic>
      </p:graphicFrame>
      <p:pic>
        <p:nvPicPr>
          <p:cNvPr id="65" name="Picture 64">
            <a:extLst>
              <a:ext uri="{FF2B5EF4-FFF2-40B4-BE49-F238E27FC236}">
                <a16:creationId xmlns:a16="http://schemas.microsoft.com/office/drawing/2014/main" id="{23FAF764-5145-EB41-EEED-A620E2A375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62549" y="3936076"/>
            <a:ext cx="2962652" cy="2358217"/>
          </a:xfrm>
          <a:prstGeom prst="rect">
            <a:avLst/>
          </a:prstGeom>
        </p:spPr>
      </p:pic>
      <p:pic>
        <p:nvPicPr>
          <p:cNvPr id="67" name="Picture 66">
            <a:extLst>
              <a:ext uri="{FF2B5EF4-FFF2-40B4-BE49-F238E27FC236}">
                <a16:creationId xmlns:a16="http://schemas.microsoft.com/office/drawing/2014/main" id="{E89B6CBD-4817-10CC-7A03-D0E675A4BE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5997" y="1687480"/>
            <a:ext cx="2929204" cy="224176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4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600" y="1930144"/>
            <a:ext cx="10820400" cy="587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11252325" y="2115327"/>
            <a:ext cx="6629399" cy="52629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combined radar and bar charts comparing the average audio features of the Top 6 Artists, here are short insights:</a:t>
            </a:r>
          </a:p>
          <a:p>
            <a:pPr marL="285750" indent="-285750">
              <a:buFont typeface="Arial" pitchFamily="34" charset="0"/>
              <a:buChar char="•"/>
            </a:pPr>
            <a:r>
              <a:rPr lang="en-US" sz="1600" b="1">
                <a:solidFill>
                  <a:schemeClr val="bg1"/>
                </a:solidFill>
                <a:latin typeface="Maiandra GD" panose="020E0502030308020204" pitchFamily="34" charset="0"/>
              </a:rPr>
              <a:t>Energy and Danceability are High:</a:t>
            </a:r>
            <a:r>
              <a:rPr lang="en-US" sz="1600">
                <a:solidFill>
                  <a:schemeClr val="bg1"/>
                </a:solidFill>
                <a:latin typeface="Maiandra GD" panose="020E0502030308020204" pitchFamily="34" charset="0"/>
              </a:rPr>
              <a:t> Across all artists, </a:t>
            </a:r>
            <a:r>
              <a:rPr lang="en-US" sz="1600" b="1">
                <a:solidFill>
                  <a:schemeClr val="bg1"/>
                </a:solidFill>
                <a:latin typeface="Maiandra GD" panose="020E0502030308020204" pitchFamily="34" charset="0"/>
              </a:rPr>
              <a:t>Energy</a:t>
            </a:r>
            <a:r>
              <a:rPr lang="en-US" sz="1600">
                <a:solidFill>
                  <a:schemeClr val="bg1"/>
                </a:solidFill>
                <a:latin typeface="Maiandra GD" panose="020E0502030308020204" pitchFamily="34" charset="0"/>
              </a:rPr>
              <a:t> and </a:t>
            </a:r>
            <a:r>
              <a:rPr lang="en-US" sz="1600" b="1" err="1">
                <a:solidFill>
                  <a:schemeClr val="bg1"/>
                </a:solidFill>
                <a:latin typeface="Maiandra GD" panose="020E0502030308020204" pitchFamily="34" charset="0"/>
              </a:rPr>
              <a:t>Danceability</a:t>
            </a:r>
            <a:r>
              <a:rPr lang="en-US" sz="1600">
                <a:solidFill>
                  <a:schemeClr val="bg1"/>
                </a:solidFill>
                <a:latin typeface="Maiandra GD" panose="020E0502030308020204" pitchFamily="34" charset="0"/>
              </a:rPr>
              <a:t> are consistently high (mostly above 0.5), suggesting the music from these artists is predominantly upbeat and rhythmic. </a:t>
            </a:r>
            <a:r>
              <a:rPr lang="en-US" sz="1600" b="1" err="1">
                <a:solidFill>
                  <a:schemeClr val="bg1"/>
                </a:solidFill>
                <a:latin typeface="Maiandra GD" panose="020E0502030308020204" pitchFamily="34" charset="0"/>
              </a:rPr>
              <a:t>Anirudh Ravichander</a:t>
            </a:r>
            <a:r>
              <a:rPr lang="en-US" sz="1600">
                <a:solidFill>
                  <a:schemeClr val="bg1"/>
                </a:solidFill>
                <a:latin typeface="Maiandra GD" panose="020E0502030308020204" pitchFamily="34" charset="0"/>
              </a:rPr>
              <a:t> leads both categories with the highest Energy (0.73) and Danceability (0.62).</a:t>
            </a:r>
          </a:p>
          <a:p>
            <a:pPr marL="285750" indent="-285750">
              <a:buFont typeface="Arial" pitchFamily="34" charset="0"/>
              <a:buChar char="•"/>
            </a:pPr>
            <a:r>
              <a:rPr lang="en-US" sz="1600" b="1">
                <a:solidFill>
                  <a:schemeClr val="bg1"/>
                </a:solidFill>
                <a:latin typeface="Maiandra GD" panose="020E0502030308020204" pitchFamily="34" charset="0"/>
              </a:rPr>
              <a:t>Valence is Moderate/High:</a:t>
            </a:r>
            <a:r>
              <a:rPr lang="en-US" sz="1600">
                <a:solidFill>
                  <a:schemeClr val="bg1"/>
                </a:solidFill>
                <a:latin typeface="Maiandra GD" panose="020E0502030308020204" pitchFamily="34" charset="0"/>
              </a:rPr>
              <a:t> The average </a:t>
            </a:r>
            <a:r>
              <a:rPr lang="en-US" sz="1600" b="1">
                <a:solidFill>
                  <a:schemeClr val="bg1"/>
                </a:solidFill>
                <a:latin typeface="Maiandra GD" panose="020E0502030308020204" pitchFamily="34" charset="0"/>
              </a:rPr>
              <a:t>Valence</a:t>
            </a:r>
            <a:r>
              <a:rPr lang="en-US" sz="1600">
                <a:solidFill>
                  <a:schemeClr val="bg1"/>
                </a:solidFill>
                <a:latin typeface="Maiandra GD" panose="020E0502030308020204" pitchFamily="34" charset="0"/>
              </a:rPr>
              <a:t> (positivity/happiness) is also high for most artists, with </a:t>
            </a:r>
            <a:r>
              <a:rPr lang="en-US" sz="1600" b="1" err="1">
                <a:solidFill>
                  <a:schemeClr val="bg1"/>
                </a:solidFill>
                <a:latin typeface="Maiandra GD" panose="020E0502030308020204" pitchFamily="34" charset="0"/>
              </a:rPr>
              <a:t>Santhosh Narayanan</a:t>
            </a:r>
            <a:r>
              <a:rPr lang="en-US" sz="1600">
                <a:solidFill>
                  <a:schemeClr val="bg1"/>
                </a:solidFill>
                <a:latin typeface="Maiandra GD" panose="020E0502030308020204" pitchFamily="34" charset="0"/>
              </a:rPr>
              <a:t> having the highest score (0.66), indicating his music is the most positive on average.</a:t>
            </a:r>
          </a:p>
          <a:p>
            <a:pPr marL="285750" indent="-285750">
              <a:buFont typeface="Arial" pitchFamily="34" charset="0"/>
              <a:buChar char="•"/>
            </a:pPr>
            <a:r>
              <a:rPr lang="en-US" sz="1600" b="1" err="1">
                <a:solidFill>
                  <a:schemeClr val="bg1"/>
                </a:solidFill>
                <a:latin typeface="Maiandra GD" panose="020E0502030308020204" pitchFamily="34" charset="0"/>
              </a:rPr>
              <a:t>Acousticness is the Most Variable:</a:t>
            </a:r>
            <a:r>
              <a:rPr lang="en-US" sz="1600">
                <a:solidFill>
                  <a:schemeClr val="bg1"/>
                </a:solidFill>
                <a:latin typeface="Maiandra GD" panose="020E0502030308020204" pitchFamily="34" charset="0"/>
              </a:rPr>
              <a:t> </a:t>
            </a:r>
            <a:r>
              <a:rPr lang="en-US" sz="1600" b="1" err="1">
                <a:solidFill>
                  <a:schemeClr val="bg1"/>
                </a:solidFill>
                <a:latin typeface="Maiandra GD" panose="020E0502030308020204" pitchFamily="34" charset="0"/>
              </a:rPr>
              <a:t>Acousticness</a:t>
            </a:r>
            <a:r>
              <a:rPr lang="en-US" sz="1600">
                <a:solidFill>
                  <a:schemeClr val="bg1"/>
                </a:solidFill>
                <a:latin typeface="Maiandra GD" panose="020E0502030308020204" pitchFamily="34" charset="0"/>
              </a:rPr>
              <a:t> shows the greatest variation, effectively differentiating the artists.</a:t>
            </a:r>
          </a:p>
          <a:p>
            <a:pPr marL="742950" lvl="1" indent="-285750">
              <a:buFont typeface="Arial" pitchFamily="34" charset="0"/>
              <a:buChar char="•"/>
            </a:pPr>
            <a:r>
              <a:rPr lang="en-US" sz="1600" b="1" err="1">
                <a:solidFill>
                  <a:schemeClr val="bg1"/>
                </a:solidFill>
                <a:latin typeface="Maiandra GD" panose="020E0502030308020204" pitchFamily="34" charset="0"/>
              </a:rPr>
              <a:t>Anirudh Ravichander</a:t>
            </a:r>
            <a:r>
              <a:rPr lang="en-US" sz="1600">
                <a:solidFill>
                  <a:schemeClr val="bg1"/>
                </a:solidFill>
                <a:latin typeface="Maiandra GD" panose="020E0502030308020204" pitchFamily="34" charset="0"/>
              </a:rPr>
              <a:t> has the lowest acousticness (0.26), suggesting his music is the most electronically produced.</a:t>
            </a:r>
          </a:p>
          <a:p>
            <a:pPr marL="742950" lvl="1" indent="-285750">
              <a:buFont typeface="Arial" pitchFamily="34" charset="0"/>
              <a:buChar char="•"/>
            </a:pPr>
            <a:r>
              <a:rPr lang="en-US" sz="1600" b="1" err="1">
                <a:solidFill>
                  <a:schemeClr val="bg1"/>
                </a:solidFill>
                <a:latin typeface="Maiandra GD" panose="020E0502030308020204" pitchFamily="34" charset="0"/>
              </a:rPr>
              <a:t>Arijit Singh</a:t>
            </a:r>
            <a:r>
              <a:rPr lang="en-US" sz="1600">
                <a:solidFill>
                  <a:schemeClr val="bg1"/>
                </a:solidFill>
                <a:latin typeface="Maiandra GD" panose="020E0502030308020204" pitchFamily="34" charset="0"/>
              </a:rPr>
              <a:t> has the highest acousticness (0.55), implying a greater presence of non-electronic/acoustic elements in his average track.</a:t>
            </a:r>
          </a:p>
          <a:p>
            <a:pPr marL="285750" indent="-285750">
              <a:buFont typeface="Arial" pitchFamily="34" charset="0"/>
              <a:buChar char="•"/>
            </a:pPr>
            <a:r>
              <a:rPr lang="en-US" sz="1600" b="1" err="1">
                <a:solidFill>
                  <a:schemeClr val="bg1"/>
                </a:solidFill>
                <a:latin typeface="Maiandra GD" panose="020E0502030308020204" pitchFamily="34" charset="0"/>
              </a:rPr>
              <a:t>Yuvan Shankar Raja</a:t>
            </a:r>
            <a:r>
              <a:rPr lang="en-US" sz="1600">
                <a:solidFill>
                  <a:schemeClr val="bg1"/>
                </a:solidFill>
                <a:latin typeface="Maiandra GD" panose="020E0502030308020204" pitchFamily="34" charset="0"/>
              </a:rPr>
              <a:t> and </a:t>
            </a:r>
            <a:r>
              <a:rPr lang="en-US" sz="1600" b="1" err="1">
                <a:solidFill>
                  <a:schemeClr val="bg1"/>
                </a:solidFill>
                <a:latin typeface="Maiandra GD" panose="020E0502030308020204" pitchFamily="34" charset="0"/>
              </a:rPr>
              <a:t>Thaman S</a:t>
            </a:r>
            <a:r>
              <a:rPr lang="en-US" sz="1600">
                <a:solidFill>
                  <a:schemeClr val="bg1"/>
                </a:solidFill>
                <a:latin typeface="Maiandra GD" panose="020E0502030308020204" pitchFamily="34" charset="0"/>
              </a:rPr>
              <a:t> have similar feature profiles, particularly in their low acousticness (0.45 and 0.32, respectively) and moderate valence (0.55 and 0.53).</a:t>
            </a:r>
            <a:endParaRPr lang="en-US" sz="1600">
              <a:solidFill>
                <a:schemeClr val="bg1"/>
              </a:solidFill>
              <a:effectLst/>
              <a:latin typeface="Maiandra GD" panose="020E0502030308020204" pitchFamily="34" charset="0"/>
            </a:endParaRPr>
          </a:p>
        </p:txBody>
      </p:sp>
    </p:spTree>
    <p:extLst>
      <p:ext uri="{BB962C8B-B14F-4D97-AF65-F5344CB8AC3E}">
        <p14:creationId xmlns:p14="http://schemas.microsoft.com/office/powerpoint/2010/main" val="229606576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Decade Wise Musical Evolution</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1033926" y="2400300"/>
            <a:ext cx="6629399" cy="51090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 DECADE-WISE MUSICAL EVOLUTION ANALYSIS</a:t>
            </a:r>
          </a:p>
          <a:p>
            <a:r>
              <a:rPr lang="en-US" sz="1600" b="1">
                <a:solidFill>
                  <a:schemeClr val="bg1"/>
                </a:solidFill>
                <a:latin typeface="Maiandra GD" panose="020E0502030308020204" pitchFamily="34" charset="0"/>
              </a:rPr>
              <a:t>📉 The Danceability Decline</a:t>
            </a:r>
          </a:p>
          <a:p>
            <a:r>
              <a:rPr lang="en-US" sz="1600" err="1">
                <a:solidFill>
                  <a:schemeClr val="bg1"/>
                </a:solidFill>
                <a:latin typeface="Maiandra GD" panose="020E0502030308020204" pitchFamily="34" charset="0"/>
              </a:rPr>
              <a:t>Danceability dropped 11% (0.681 → 0.605) </a:t>
            </a:r>
            <a:r>
              <a:rPr lang="en-US" sz="1600" i="1">
                <a:solidFill>
                  <a:schemeClr val="bg1"/>
                </a:solidFill>
                <a:latin typeface="Maiandra GD" panose="020E0502030308020204" pitchFamily="34" charset="0"/>
              </a:rPr>
              <a:t>1990s-2000s were the peak dance era with disco and pop dominance, while 2020s music became more introspective and less rhythm-focused</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The Energy Revolution</a:t>
            </a:r>
          </a:p>
          <a:p>
            <a:r>
              <a:rPr lang="en-US" sz="1600">
                <a:solidFill>
                  <a:schemeClr val="bg1"/>
                </a:solidFill>
                <a:latin typeface="Maiandra GD" panose="020E0502030308020204" pitchFamily="34" charset="0"/>
              </a:rPr>
              <a:t>Energy surged 18% (0.536 → 0.629) </a:t>
            </a:r>
            <a:r>
              <a:rPr lang="en-US" sz="1600" i="1">
                <a:solidFill>
                  <a:schemeClr val="bg1"/>
                </a:solidFill>
                <a:latin typeface="Maiandra GD" panose="020E0502030308020204" pitchFamily="34" charset="0"/>
              </a:rPr>
              <a:t>Music transformed from mellow 1990s vibes to intense, attention-grabbing 2020s productions, reflecting the "loudness war" and streaming-era competition</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Acoustic Renaissance</a:t>
            </a:r>
          </a:p>
          <a:p>
            <a:r>
              <a:rPr lang="en-US" sz="1600" err="1">
                <a:solidFill>
                  <a:schemeClr val="bg1"/>
                </a:solidFill>
                <a:latin typeface="Maiandra GD" panose="020E0502030308020204" pitchFamily="34" charset="0"/>
              </a:rPr>
              <a:t>Acousticness skyrocketed 85% (0.218 → 0.404) </a:t>
            </a:r>
            <a:r>
              <a:rPr lang="en-US" sz="1600" i="1">
                <a:solidFill>
                  <a:schemeClr val="bg1"/>
                </a:solidFill>
                <a:latin typeface="Maiandra GD" panose="020E0502030308020204" pitchFamily="34" charset="0"/>
              </a:rPr>
              <a:t>A dramatic shift from electronic-heavy 1990s productions to 2020s organic authenticity, showing audience craving for genuine sound over studio polish</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Emotional Complexification</a:t>
            </a:r>
          </a:p>
          <a:p>
            <a:r>
              <a:rPr lang="en-US" sz="1600">
                <a:solidFill>
                  <a:schemeClr val="bg1"/>
                </a:solidFill>
                <a:latin typeface="Maiandra GD" panose="020E0502030308020204" pitchFamily="34" charset="0"/>
              </a:rPr>
              <a:t>Valence declined 17% (0.597 → 0.497) Music evolved from predominantly happy, positive tones to more melancholic and emotionally complex landscapes, mirroring modern societal emotions</a:t>
            </a:r>
          </a:p>
          <a:p>
            <a:r>
              <a:rPr lang="en-US" sz="1600" b="1">
                <a:solidFill>
                  <a:schemeClr val="bg1"/>
                </a:solidFill>
                <a:latin typeface="Maiandra GD" panose="020E0502030308020204" pitchFamily="34" charset="0"/>
              </a:rPr>
              <a:t>🔮 Overall Trend: </a:t>
            </a:r>
            <a:r>
              <a:rPr lang="en-US" sz="1600">
                <a:solidFill>
                  <a:schemeClr val="bg1"/>
                </a:solidFill>
                <a:latin typeface="Maiandra GD" panose="020E0502030308020204" pitchFamily="34" charset="0"/>
              </a:rPr>
              <a:t>Music transitioned from danceable happiness to intense authenticity, prioritizing raw emotion and attention-grabbing energy over pure danceability and simple positivity</a:t>
            </a:r>
            <a:r>
              <a:rPr lang="en-US" sz="1600">
                <a:solidFill>
                  <a:schemeClr val="bg1"/>
                </a:solidFill>
              </a:rPr>
              <a:t>.</a:t>
            </a:r>
          </a:p>
        </p:txBody>
      </p:sp>
      <p:pic>
        <p:nvPicPr>
          <p:cNvPr id="1126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993712"/>
            <a:ext cx="10566525" cy="548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00769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7D77B58-3EFC-3D76-F24C-0E7DA4BD5A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A9046D2-9C45-0F40-55FC-362B672B0A84}"/>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5E253026-69C4-C26D-A6C3-9534FCD7ADFE}"/>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5D8AA3CE-F86F-832C-0433-9FBC772B2A49}"/>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0483801B-AA6F-1E15-FCCA-A9244A74CFE7}"/>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5768ED25-ACFA-39A2-3EA1-8C340E105FC5}"/>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A693F103-7E90-5C57-C327-9C642A1C386A}"/>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A4C27D0-0A93-AC04-26BB-C99FDEEA8CAA}"/>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CDF7C52D-897E-258C-D136-FBD6DFCEA647}"/>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22770676-8FD0-1F8E-625D-DBC39DE424E4}"/>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947F6C9-986C-E233-EE2D-DDEF2A4DF6D7}"/>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62592723-9E4A-01ED-150B-08C4A5777C91}"/>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CB7A09C3-3DEC-8F17-0DC4-657628831376}"/>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95BE33F1-9FDC-9D57-B1CA-25F0E063E62E}"/>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8EF61276-6359-9F30-B205-7AEE7564CB4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FF3A8A86-9CFC-71BE-DC28-F0A8D95AFEC9}"/>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A061C8B6-0C93-EFD2-08FA-FA46CA53CC07}"/>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9E12E732-8FB8-FEF3-A86D-2059821A1999}"/>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C654D68E-66DC-59D4-E221-F4C21AD68C9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4627BC9-A7FC-1ABA-3693-9CA6D9A8C3F6}"/>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3C5F8E87-F4AF-AE48-847D-6E1DCD10F07B}"/>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E99B61A6-355B-8D78-B99A-4D5A9BCBE038}"/>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20D1DC32-736F-F804-5307-E31BD6777014}"/>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9A68879A-9FC5-B93D-948D-96F8057FD750}"/>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5D3710DB-461D-E144-DE5A-BC62E029FA09}"/>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21568EA-FED0-DA5E-7A51-6AAB1BF6D1F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BEB5741F-93AC-EE52-19D7-7F35D4D4D652}"/>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6FFCAFE7-EFA2-ACD9-870D-4FC9CDA1C420}"/>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45E71EBD-39BD-9759-75E9-50FD90DB122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E5BF0462-C732-E73B-F972-FCA83DED93F7}"/>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sp>
        <p:nvSpPr>
          <p:cNvPr id="34" name="TextBox 34">
            <a:extLst>
              <a:ext uri="{FF2B5EF4-FFF2-40B4-BE49-F238E27FC236}">
                <a16:creationId xmlns:a16="http://schemas.microsoft.com/office/drawing/2014/main" id="{EEE82EB1-6391-3C33-CEC2-0D6483E94F5F}"/>
              </a:ext>
            </a:extLst>
          </p:cNvPr>
          <p:cNvSpPr txBox="1"/>
          <p:nvPr/>
        </p:nvSpPr>
        <p:spPr>
          <a:xfrm>
            <a:off x="1138824" y="2241492"/>
            <a:ext cx="5742210" cy="544495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a:solidFill>
                  <a:schemeClr val="accent3">
                    <a:lumMod val="40000"/>
                    <a:lumOff val="60000"/>
                  </a:schemeClr>
                </a:solidFill>
                <a:latin typeface="Maiandra GD" panose="020E0502030308020204" pitchFamily="34" charset="0"/>
              </a:rPr>
              <a:t>languages like Korean, Malayalam, Telugu tend to have the highest average energy, showing a preference for more powerful, upbeat tracks.</a:t>
            </a:r>
          </a:p>
          <a:p>
            <a:r>
              <a:rPr lang="en-IN" sz="2800">
                <a:solidFill>
                  <a:schemeClr val="accent3">
                    <a:lumMod val="40000"/>
                    <a:lumOff val="60000"/>
                  </a:schemeClr>
                </a:solidFill>
                <a:latin typeface="Maiandra GD" panose="020E0502030308020204" pitchFamily="34" charset="0"/>
              </a:rPr>
              <a:t>Meanwhile, Tamil, Korean, Telugu often score higher in danceability, suggesting a stronger focus on rhythm and groove.</a:t>
            </a:r>
          </a:p>
          <a:p>
            <a:r>
              <a:rPr lang="en-IN" sz="2800">
                <a:solidFill>
                  <a:schemeClr val="accent3">
                    <a:lumMod val="40000"/>
                    <a:lumOff val="60000"/>
                  </a:schemeClr>
                </a:solidFill>
                <a:latin typeface="Maiandra GD" panose="020E0502030308020204" pitchFamily="34" charset="0"/>
              </a:rPr>
              <a:t>This highlights how different languages emphasize distinct musical characteristics.</a:t>
            </a:r>
          </a:p>
          <a:p>
            <a:pPr algn="l">
              <a:lnSpc>
                <a:spcPts val="2099"/>
              </a:lnSpc>
            </a:pPr>
            <a:endParaRPr lang="en-US" sz="2099" spc="-41">
              <a:solidFill>
                <a:srgbClr val="FFFFFF"/>
              </a:solidFill>
              <a:latin typeface="Agrandir Wide"/>
              <a:ea typeface="Agrandir Wide"/>
              <a:cs typeface="Agrandir Wide"/>
              <a:sym typeface="Agrandir Wide"/>
            </a:endParaRPr>
          </a:p>
        </p:txBody>
      </p:sp>
      <p:grpSp>
        <p:nvGrpSpPr>
          <p:cNvPr id="35" name="Group 35">
            <a:extLst>
              <a:ext uri="{FF2B5EF4-FFF2-40B4-BE49-F238E27FC236}">
                <a16:creationId xmlns:a16="http://schemas.microsoft.com/office/drawing/2014/main" id="{1F32FF4B-9F1C-AF9D-5355-BE6FE91D8E29}"/>
              </a:ext>
            </a:extLst>
          </p:cNvPr>
          <p:cNvGrpSpPr/>
          <p:nvPr/>
        </p:nvGrpSpPr>
        <p:grpSpPr>
          <a:xfrm>
            <a:off x="1151524" y="372695"/>
            <a:ext cx="1262002" cy="1262002"/>
            <a:chOff x="0" y="0"/>
            <a:chExt cx="1682669" cy="1682669"/>
          </a:xfrm>
        </p:grpSpPr>
        <p:grpSp>
          <p:nvGrpSpPr>
            <p:cNvPr id="36" name="Group 36">
              <a:extLst>
                <a:ext uri="{FF2B5EF4-FFF2-40B4-BE49-F238E27FC236}">
                  <a16:creationId xmlns:a16="http://schemas.microsoft.com/office/drawing/2014/main" id="{4DB53B33-1A8F-86C6-8B69-9B47C8D46CEC}"/>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3C98CEDF-6690-927E-1847-642C0DDA23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64D69C3E-F341-B73D-634B-7441B2CA2B5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51CFE0FB-9C9F-1784-3145-B0EFC3BF531A}"/>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C0BE98CC-A1C7-A277-255F-D03F8D84FFB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7FBF9A90-9B19-EBC0-59D1-697078623393}"/>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2E8CE74B-D4FE-F15C-DF61-F4C62321AF54}"/>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A33E071-10F8-A341-7F26-C007EAC4EA2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59B7C08-5584-BDBD-3B59-DF16B128158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D4FAB2C-018A-C7F4-703A-CCE97C7E5765}"/>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FDF97BA2-3578-5096-41E1-15180CF64E4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58E4336-0107-B2AB-E288-C8288BB876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9B1790A0-6904-9480-6906-713BCD78D98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306986" y="1688098"/>
            <a:ext cx="10523814" cy="574515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7AE955E-60F4-EADB-E857-00CECCA9CE24}"/>
              </a:ext>
            </a:extLst>
          </p:cNvPr>
          <p:cNvSpPr txBox="1"/>
          <p:nvPr/>
        </p:nvSpPr>
        <p:spPr>
          <a:xfrm>
            <a:off x="2582740" y="618976"/>
            <a:ext cx="11166491"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i="0">
                <a:solidFill>
                  <a:srgbClr val="E3E3E3"/>
                </a:solidFill>
                <a:effectLst/>
                <a:latin typeface="Google Sans Text"/>
              </a:rPr>
              <a:t>Average Energy and Danceability by language</a:t>
            </a:r>
            <a:endParaRPr lang="en-US" sz="4400" b="0" i="0">
              <a:solidFill>
                <a:srgbClr val="E3E3E3"/>
              </a:solidFill>
              <a:effectLst/>
              <a:latin typeface="Google Sans Text"/>
            </a:endParaRPr>
          </a:p>
        </p:txBody>
      </p:sp>
    </p:spTree>
    <p:extLst>
      <p:ext uri="{BB962C8B-B14F-4D97-AF65-F5344CB8AC3E}">
        <p14:creationId xmlns:p14="http://schemas.microsoft.com/office/powerpoint/2010/main" val="148527932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601ED86B-561E-5E6C-8C71-620B8C42F79F}"/>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C3E8B4A2-CC95-1FED-4629-EEE172313839}"/>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BBAF73E5-B01D-64ED-649A-3DD80702D7AB}"/>
              </a:ext>
            </a:extLst>
          </p:cNvPr>
          <p:cNvGrpSpPr/>
          <p:nvPr/>
        </p:nvGrpSpPr>
        <p:grpSpPr>
          <a:xfrm>
            <a:off x="282197" y="383455"/>
            <a:ext cx="970283" cy="925096"/>
            <a:chOff x="0" y="0"/>
            <a:chExt cx="1682669" cy="1682669"/>
          </a:xfrm>
        </p:grpSpPr>
        <p:grpSp>
          <p:nvGrpSpPr>
            <p:cNvPr id="36" name="Group 36">
              <a:extLst>
                <a:ext uri="{FF2B5EF4-FFF2-40B4-BE49-F238E27FC236}">
                  <a16:creationId xmlns:a16="http://schemas.microsoft.com/office/drawing/2014/main" id="{F913FF3A-7670-4A79-D1B3-5DE91F386E8C}"/>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3F98FC01-3166-4203-FBA2-8CBE7BBD09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EAE727D4-FE88-550B-E7F3-8DE7A64E30A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52D2273-6836-8453-0104-73E8595EEE32}"/>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D85D554D-8FA1-1107-2802-CB18F8B4203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DBE723D8-20A4-A861-59C8-F0507ED7250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E436714F-F4BF-F110-161D-813F0153FC9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DB9821F4-497C-A841-A199-F6BC7E5B14F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533BBCFD-2911-9DE7-E3FA-F526185F89D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DC5DBD4C-BEA6-AA53-DDEE-8A933D01C14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209D5D33-79F4-E217-5B9F-082F2561D7C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8DDB3A7E-B915-FD6F-E022-D9BD4027B7B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BDE5102C-660B-1266-7599-D2EDDECDDBD1}"/>
              </a:ext>
            </a:extLst>
          </p:cNvPr>
          <p:cNvSpPr txBox="1"/>
          <p:nvPr/>
        </p:nvSpPr>
        <p:spPr>
          <a:xfrm>
            <a:off x="1378080" y="253898"/>
            <a:ext cx="7527234"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Language vs. Year Group: Analyze how the distribution of languages has changed over the different year groups</a:t>
            </a:r>
            <a:endParaRPr lang="en-US" sz="3200">
              <a:solidFill>
                <a:srgbClr val="E3E3E3"/>
              </a:solidFill>
              <a:latin typeface="Google Sans Text"/>
            </a:endParaRPr>
          </a:p>
        </p:txBody>
      </p:sp>
      <p:grpSp>
        <p:nvGrpSpPr>
          <p:cNvPr id="60" name="Group 35">
            <a:extLst>
              <a:ext uri="{FF2B5EF4-FFF2-40B4-BE49-F238E27FC236}">
                <a16:creationId xmlns:a16="http://schemas.microsoft.com/office/drawing/2014/main" id="{A2ED5228-D0C3-97D2-B469-AE62A6A60D04}"/>
              </a:ext>
            </a:extLst>
          </p:cNvPr>
          <p:cNvGrpSpPr/>
          <p:nvPr/>
        </p:nvGrpSpPr>
        <p:grpSpPr>
          <a:xfrm>
            <a:off x="9233592" y="268504"/>
            <a:ext cx="970283" cy="925096"/>
            <a:chOff x="0" y="0"/>
            <a:chExt cx="1682669" cy="1682669"/>
          </a:xfrm>
        </p:grpSpPr>
        <p:grpSp>
          <p:nvGrpSpPr>
            <p:cNvPr id="61" name="Group 36">
              <a:extLst>
                <a:ext uri="{FF2B5EF4-FFF2-40B4-BE49-F238E27FC236}">
                  <a16:creationId xmlns:a16="http://schemas.microsoft.com/office/drawing/2014/main" id="{E2F599E1-E73D-8A56-23C9-0005130EE498}"/>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6A2D1404-A08D-27B2-A73D-752B325847C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DE5672C6-651A-D32E-4E74-10DA18E3CCE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93EE75B1-EBB0-C9D5-E1CE-4D88FF894E4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8740F3A1-0B35-CD37-54C3-D5B94CFAE3B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EBBBD5DF-C04E-A920-2357-D8358A517BD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82B53A1A-2286-1710-3C0E-A586830F59EA}"/>
                </a:ext>
              </a:extLst>
            </p:cNvPr>
            <p:cNvGrpSpPr/>
            <p:nvPr/>
          </p:nvGrpSpPr>
          <p:grpSpPr>
            <a:xfrm>
              <a:off x="497177" y="776906"/>
              <a:ext cx="688315" cy="133167"/>
              <a:chOff x="0" y="0"/>
              <a:chExt cx="135963" cy="26305"/>
            </a:xfrm>
          </p:grpSpPr>
          <p:sp>
            <p:nvSpPr>
              <p:cNvPr id="2052" name="Freeform 43">
                <a:extLst>
                  <a:ext uri="{FF2B5EF4-FFF2-40B4-BE49-F238E27FC236}">
                    <a16:creationId xmlns:a16="http://schemas.microsoft.com/office/drawing/2014/main" id="{FFE92F09-3D3A-05F9-1A08-B6E39386434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069C902D-4EF5-A057-F7EE-83FBF9EE97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1419B4B7-E7CF-7D3D-0870-D377988B19D9}"/>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7E8F4427-B623-CE2E-F401-82CB549A840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F476DA11-66EF-997A-27EE-A88F8A40E7D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9" name="TextBox 48">
            <a:extLst>
              <a:ext uri="{FF2B5EF4-FFF2-40B4-BE49-F238E27FC236}">
                <a16:creationId xmlns:a16="http://schemas.microsoft.com/office/drawing/2014/main" id="{CFDC44F3-E974-0B52-1FAD-186DB7C740E2}"/>
              </a:ext>
            </a:extLst>
          </p:cNvPr>
          <p:cNvSpPr txBox="1"/>
          <p:nvPr/>
        </p:nvSpPr>
        <p:spPr>
          <a:xfrm>
            <a:off x="10274000" y="322709"/>
            <a:ext cx="6874035"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i="0">
                <a:solidFill>
                  <a:srgbClr val="E3E3E3"/>
                </a:solidFill>
                <a:effectLst/>
                <a:latin typeface="Google Sans Text"/>
              </a:rPr>
              <a:t>Language </a:t>
            </a:r>
            <a:r>
              <a:rPr lang="en-US" sz="3200" b="1">
                <a:solidFill>
                  <a:srgbClr val="E3E3E3"/>
                </a:solidFill>
                <a:latin typeface="Google Sans Text"/>
              </a:rPr>
              <a:t>dist</a:t>
            </a:r>
            <a:r>
              <a:rPr lang="en-US" sz="3200" b="1" i="0">
                <a:solidFill>
                  <a:srgbClr val="E3E3E3"/>
                </a:solidFill>
                <a:effectLst/>
                <a:latin typeface="Google Sans Text"/>
              </a:rPr>
              <a:t>ribution for top 10 artists </a:t>
            </a:r>
            <a:endParaRPr lang="en-US" sz="3200" b="0" i="0">
              <a:solidFill>
                <a:srgbClr val="E3E3E3"/>
              </a:solidFill>
              <a:effectLst/>
              <a:latin typeface="Google Sans Text"/>
            </a:endParaRPr>
          </a:p>
        </p:txBody>
      </p:sp>
      <p:sp>
        <p:nvSpPr>
          <p:cNvPr id="34" name="TextBox 33">
            <a:extLst>
              <a:ext uri="{FF2B5EF4-FFF2-40B4-BE49-F238E27FC236}">
                <a16:creationId xmlns:a16="http://schemas.microsoft.com/office/drawing/2014/main" id="{1203D7D4-F6B3-3181-B7E9-2E12BDE2701D}"/>
              </a:ext>
            </a:extLst>
          </p:cNvPr>
          <p:cNvSpPr txBox="1"/>
          <p:nvPr/>
        </p:nvSpPr>
        <p:spPr>
          <a:xfrm>
            <a:off x="10299220" y="6649785"/>
            <a:ext cx="7531579"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IN" sz="2400">
                <a:solidFill>
                  <a:schemeClr val="bg1"/>
                </a:solidFill>
                <a:latin typeface="Maiandra GD" panose="020E0502030308020204" pitchFamily="34" charset="0"/>
              </a:rPr>
              <a:t>Language Distribution for Top 10 Artists:                       This chart shows that most top artists predominantly perform in English, except Shankar Mahadevan and Shreya Ghoshal, who have significant contributions in regional languages and "Unknown" language categories. English overwhelmingly dominates among top global artists, while Indian artists show diversity in language use, primarily contributing in Telugu and Malayalam as well.</a:t>
            </a:r>
          </a:p>
        </p:txBody>
      </p:sp>
      <p:sp>
        <p:nvSpPr>
          <p:cNvPr id="3" name="TextBox 2">
            <a:extLst>
              <a:ext uri="{FF2B5EF4-FFF2-40B4-BE49-F238E27FC236}">
                <a16:creationId xmlns:a16="http://schemas.microsoft.com/office/drawing/2014/main" id="{8911CFAE-25FA-1370-2FDB-FBCDF1343952}"/>
              </a:ext>
            </a:extLst>
          </p:cNvPr>
          <p:cNvSpPr txBox="1"/>
          <p:nvPr/>
        </p:nvSpPr>
        <p:spPr>
          <a:xfrm>
            <a:off x="965791" y="7212908"/>
            <a:ext cx="8358765" cy="230832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IN" sz="2400">
                <a:solidFill>
                  <a:schemeClr val="bg1"/>
                </a:solidFill>
                <a:latin typeface="Maiandra GD" panose="020E0502030308020204" pitchFamily="34" charset="0"/>
              </a:rPr>
              <a:t>Language Distribution Across Year Groups (Stacked): There is a significant surge in track counts in recent decades, with English, Korean, Tamil, and Telugu seeing substantial growth post-2010. The diversity of languages in music has increased dramatically over time, suggesting a broader internationalization and diversification of musical output.</a:t>
            </a:r>
          </a:p>
        </p:txBody>
      </p:sp>
      <p:pic>
        <p:nvPicPr>
          <p:cNvPr id="15362" name="Picture 2">
            <a:extLst>
              <a:ext uri="{FF2B5EF4-FFF2-40B4-BE49-F238E27FC236}">
                <a16:creationId xmlns:a16="http://schemas.microsoft.com/office/drawing/2014/main" id="{091B969A-B981-DBBC-CE91-FA1A465FE1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1823558"/>
            <a:ext cx="9324975" cy="52518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4104D48-6F08-0D5E-D4C7-B43CE268C8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53601" y="1348570"/>
            <a:ext cx="8305800" cy="524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3497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AC5FBB0-FB8D-5A6E-FDBB-A0629FC74A07}"/>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20AB1C26-E432-1839-411D-AD58226DBCF2}"/>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E98E1E66-7FE2-A310-C8DA-03C241CDCBC4}"/>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6C7F935B-5AA5-DE47-C98B-0BE4EDCD642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67DFF875-FCEE-2F31-030C-812773751A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F9150500-510A-1D03-E0BB-8FCF16B7FF29}"/>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F319DBEA-8D33-E2C1-13E8-C75B503510AB}"/>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03FE9374-6CF4-D845-084A-6637AA944EB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ED72317A-6DD0-6297-D0CF-A88A02DD1C03}"/>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33B3E854-C3E9-0D69-265D-F538C3FB2EE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FBECDFD-E232-2330-EA58-7F3A2FF1364E}"/>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1AB7963-573E-2430-D9C1-AC66A09FC5E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47D74209-71B9-22DD-306C-2568F4ED2EB2}"/>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120AFC6-05B1-A64E-341E-664E40DE075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975B3704-9266-901E-A9E2-E66BE1A7796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FDDCBEDE-5359-FDD1-77B3-11429059B6A0}"/>
              </a:ext>
            </a:extLst>
          </p:cNvPr>
          <p:cNvSpPr txBox="1"/>
          <p:nvPr/>
        </p:nvSpPr>
        <p:spPr>
          <a:xfrm>
            <a:off x="1226343" y="456286"/>
            <a:ext cx="878164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bg2"/>
                </a:solidFill>
              </a:rPr>
              <a:t>Average Popularity and Danceability by language</a:t>
            </a:r>
            <a:endParaRPr lang="en-US" sz="4400" b="0" i="0">
              <a:solidFill>
                <a:srgbClr val="E3E3E3"/>
              </a:solidFill>
              <a:effectLst/>
              <a:latin typeface="Google Sans Text"/>
            </a:endParaRPr>
          </a:p>
        </p:txBody>
      </p:sp>
      <p:grpSp>
        <p:nvGrpSpPr>
          <p:cNvPr id="31" name="Group 35">
            <a:extLst>
              <a:ext uri="{FF2B5EF4-FFF2-40B4-BE49-F238E27FC236}">
                <a16:creationId xmlns:a16="http://schemas.microsoft.com/office/drawing/2014/main" id="{29B6762D-DF9B-3BB9-5CD4-C657DAC2BB91}"/>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4BAA31C1-0AF0-C936-F395-DFBC66D0A031}"/>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F28E4B22-3CC4-B2D8-EE40-34C57C321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52ECF5A0-B822-B40E-6E5C-E18A901B758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D48C35D2-BA84-5460-4B07-0798C2575925}"/>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5DE11E6D-5548-8BBC-4AD8-A5E15880A1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C1F94429-C310-14BA-E0D5-E8D6DCFE055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3A5424B2-24DC-2139-C192-FA87D49725E4}"/>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0A04F5B4-3FF9-6DF0-9661-21DD925EAD0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655D9748-C6D6-6533-0AC9-58CAA510AD6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98B98403-5A5E-ACFA-DE1D-6E06F6964346}"/>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31B86317-66EF-EE60-D5E8-5DA7D121246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79836629-48FC-754F-2D4D-E7C8A70C7F0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28D63BB4-EDAA-F7D7-0ABD-6F3100436BFB}"/>
              </a:ext>
            </a:extLst>
          </p:cNvPr>
          <p:cNvSpPr txBox="1"/>
          <p:nvPr/>
        </p:nvSpPr>
        <p:spPr>
          <a:xfrm>
            <a:off x="10835885" y="486068"/>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i="0">
                <a:solidFill>
                  <a:srgbClr val="E3E3E3"/>
                </a:solidFill>
                <a:effectLst/>
                <a:latin typeface="Google Sans Text"/>
              </a:rPr>
              <a:t>Average Energy and Valence by Year Group</a:t>
            </a:r>
            <a:endParaRPr lang="en-US" sz="3200" b="0" i="0">
              <a:solidFill>
                <a:srgbClr val="E3E3E3"/>
              </a:solidFill>
              <a:effectLst/>
              <a:latin typeface="Google Sans Text"/>
            </a:endParaRPr>
          </a:p>
        </p:txBody>
      </p:sp>
      <p:sp>
        <p:nvSpPr>
          <p:cNvPr id="61" name="TextBox 60">
            <a:extLst>
              <a:ext uri="{FF2B5EF4-FFF2-40B4-BE49-F238E27FC236}">
                <a16:creationId xmlns:a16="http://schemas.microsoft.com/office/drawing/2014/main" id="{74A4D58B-AB2D-1611-099E-BE2681EF02AF}"/>
              </a:ext>
            </a:extLst>
          </p:cNvPr>
          <p:cNvSpPr txBox="1"/>
          <p:nvPr/>
        </p:nvSpPr>
        <p:spPr>
          <a:xfrm>
            <a:off x="1260109" y="6743700"/>
            <a:ext cx="7228208"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Average Popularity and Danceability by Language:</a:t>
            </a:r>
          </a:p>
          <a:p>
            <a:r>
              <a:rPr lang="en-IN" sz="2400">
                <a:solidFill>
                  <a:schemeClr val="bg1"/>
                </a:solidFill>
                <a:latin typeface="Maiandra GD" panose="020E0502030308020204" pitchFamily="34" charset="0"/>
              </a:rPr>
              <a:t>Korean-language tracks stand out with the highest average popularity and also high danceability, surpassing Hindi and English. Hindi songs have strong popularity and danceability, while Malayalam music scores lowest in these traits among the languages compared. Danceability remains fairly constant across languages, but popularity is notably language-dependent</a:t>
            </a:r>
            <a:r>
              <a:rPr lang="en-IN">
                <a:solidFill>
                  <a:schemeClr val="bg1"/>
                </a:solidFill>
                <a:latin typeface="Maiandra GD" panose="020E0502030308020204" pitchFamily="34" charset="0"/>
              </a:rPr>
              <a:t>.</a:t>
            </a:r>
          </a:p>
        </p:txBody>
      </p:sp>
      <p:sp>
        <p:nvSpPr>
          <p:cNvPr id="3" name="TextBox 2">
            <a:extLst>
              <a:ext uri="{FF2B5EF4-FFF2-40B4-BE49-F238E27FC236}">
                <a16:creationId xmlns:a16="http://schemas.microsoft.com/office/drawing/2014/main" id="{8E0BDEDE-09B9-8692-9FF4-F00EE026787C}"/>
              </a:ext>
            </a:extLst>
          </p:cNvPr>
          <p:cNvSpPr txBox="1"/>
          <p:nvPr/>
        </p:nvSpPr>
        <p:spPr>
          <a:xfrm>
            <a:off x="10305949" y="7136705"/>
            <a:ext cx="6978938"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Average Energy and Valence by Year GroupSongs from before 2000 have higher average valence (happiness), while recent decades (2011 onwards) show an increase in energy but a decline in valence. This indicates a trend toward more energetic but less "happy" or positive-sounding music over time.</a:t>
            </a:r>
          </a:p>
        </p:txBody>
      </p:sp>
      <p:pic>
        <p:nvPicPr>
          <p:cNvPr id="16386" name="Picture 2">
            <a:extLst>
              <a:ext uri="{FF2B5EF4-FFF2-40B4-BE49-F238E27FC236}">
                <a16:creationId xmlns:a16="http://schemas.microsoft.com/office/drawing/2014/main" id="{4F95C1FF-0F90-57FC-00C7-00E2DC0D00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977" y="1470783"/>
            <a:ext cx="8976116" cy="508899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872386D6-2C88-A36D-D4CE-6C44E3B508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1093" y="1520528"/>
            <a:ext cx="8467725" cy="515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734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34BA1F2-E384-D914-9738-42E750B79E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965EED-9A49-A068-C370-9DD184B375D9}"/>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BF3A177A-7A31-0B20-44B0-0209C8283EB2}"/>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367A68D5-3DDB-3F52-9355-4701C57DEB92}"/>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2C4EC095-E9EE-28A9-E68C-5738A10190A2}"/>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DCEB0A45-3983-C027-5646-175E8EE13F7E}"/>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F74ECBF-2F78-9C45-1FB1-AB9A2A84FB60}"/>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A35CAA80-3160-712E-0ADB-DC86D1120BC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C1A42C4C-34B2-822C-3480-F86822562BF0}"/>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037511C1-BEB7-105B-C0D8-51D95F943D93}"/>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901761BE-EEC0-1042-AF79-989A0C52EE8A}"/>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E9A2126A-5238-4F17-1359-DBC139681A83}"/>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85214965-CDC2-5AC0-9B66-58D5C0100941}"/>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4310B6F6-5DF9-B9BD-A490-F049AF6E2991}"/>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44A011C8-33D1-D638-78A7-B1E9F7DFD2A0}"/>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D2CFE19C-7D3C-E79B-7707-737EA247D7F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60BBF88D-FB72-6383-CB45-97A722BDB0CC}"/>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FCC767EF-5360-095F-54BF-ED7BA01074CA}"/>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16688DCC-8417-3668-AAC2-DFE11D608D05}"/>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970B0422-EBF6-6844-E17A-AEB067EB2164}"/>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CC529C95-541E-31E7-FAA9-43DD72874736}"/>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3006B9E5-512F-3C00-C85A-5B628D14067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65948524-9620-0E47-EB23-1409A9AA329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ED63323-BC69-6582-BA12-D588AB4368EA}"/>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8D6BCD95-56AA-B9F8-AE25-A73E98517FFA}"/>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68263B2-9964-345D-2D5E-14399D76CFA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11C84134-E998-B4CA-4862-2AED697E49E4}"/>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F23C1448-8E64-DD30-0F51-092EABF800B7}"/>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97CB19F4-CADF-35D4-3FD5-05DD612C516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A4BAED96-53F6-C101-6B9D-45B0CC8BCBDE}"/>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E5FB5E32-2A6E-4105-682F-BCCBE0948C6C}"/>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26FC16A3-9BBF-E29E-6D78-23AD0F6FF2C1}"/>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F6EE519E-6B0B-2BBF-6C74-BB3BFD2074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66F592F6-79BE-8047-7D62-A30AE7145E41}"/>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4EEA7BC0-AADA-0DD1-F390-8E16A628160C}"/>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6D8BD032-D94A-6F57-2F5B-95BA0A15A0C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4C370416-CC3C-3E90-4DFA-070AF4BFFBD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A21C7B3D-7925-537D-26DD-17EDEE9D13FB}"/>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262586EE-DF30-CF51-7139-EECD9ACD1C6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E34140A0-E81F-8D3B-79F3-25B5C0BF4A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C7A2AEB0-5E58-CFB5-1AAE-16945FD1A58C}"/>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F7E6C2DB-CBD6-3D16-F117-6D86A94AAC4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D7D27EB-6767-642A-DB0D-03A88B88806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C3E7152D-1CEE-AC7B-45F8-1099E145A0CE}"/>
              </a:ext>
            </a:extLst>
          </p:cNvPr>
          <p:cNvSpPr txBox="1"/>
          <p:nvPr/>
        </p:nvSpPr>
        <p:spPr>
          <a:xfrm>
            <a:off x="1226343" y="456286"/>
            <a:ext cx="8781641" cy="12618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Valence Over Time: Hit vs. Avg songs</a:t>
            </a:r>
            <a:endParaRPr lang="en-US" sz="3200">
              <a:solidFill>
                <a:srgbClr val="E3E3E3"/>
              </a:solidFill>
              <a:latin typeface="Google Sans Text"/>
            </a:endParaRPr>
          </a:p>
          <a:p>
            <a:endParaRPr lang="en-US" sz="4400" b="0" i="0">
              <a:solidFill>
                <a:srgbClr val="E3E3E3"/>
              </a:solidFill>
              <a:effectLst/>
              <a:latin typeface="Google Sans Text"/>
            </a:endParaRPr>
          </a:p>
        </p:txBody>
      </p:sp>
      <p:grpSp>
        <p:nvGrpSpPr>
          <p:cNvPr id="31" name="Group 35">
            <a:extLst>
              <a:ext uri="{FF2B5EF4-FFF2-40B4-BE49-F238E27FC236}">
                <a16:creationId xmlns:a16="http://schemas.microsoft.com/office/drawing/2014/main" id="{A278BA0C-F3B6-CCAD-B135-5ACCE981B20D}"/>
              </a:ext>
            </a:extLst>
          </p:cNvPr>
          <p:cNvGrpSpPr/>
          <p:nvPr/>
        </p:nvGrpSpPr>
        <p:grpSpPr>
          <a:xfrm>
            <a:off x="9726286" y="168449"/>
            <a:ext cx="990600" cy="1002745"/>
            <a:chOff x="0" y="0"/>
            <a:chExt cx="1682669" cy="1682669"/>
          </a:xfrm>
        </p:grpSpPr>
        <p:grpSp>
          <p:nvGrpSpPr>
            <p:cNvPr id="48" name="Group 36">
              <a:extLst>
                <a:ext uri="{FF2B5EF4-FFF2-40B4-BE49-F238E27FC236}">
                  <a16:creationId xmlns:a16="http://schemas.microsoft.com/office/drawing/2014/main" id="{17217378-239A-2732-FE1F-AD76FF41264D}"/>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0753D61F-0E05-EBD1-4A5E-68B1668B69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B9DBD8EE-9AB7-D193-A6FA-F29DC01D3BB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83289F5B-DCBD-B6EC-A797-DF5AE34980EA}"/>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9D920F13-2291-BD78-6915-D9F662FEFB0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E831792F-44AF-BAFD-F395-6F6A8428ECF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C174641E-1736-388A-0163-3DEBDAF0A2E0}"/>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28B014E0-5A32-8C5E-95D7-5E62F07F0A9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61C630C3-864E-F949-012E-624EA441133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8A1C4796-7108-9BEC-7356-D9CFBAE57815}"/>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009BEDE0-16CF-6FD8-862A-B60D977A814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EF57F9F2-5FB6-ADD0-C9FA-E2885271641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5831513D-8FA3-F2FF-0947-EB4928D5A24A}"/>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49023" y="1640237"/>
            <a:ext cx="8058150" cy="44767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1EA554B4-E40C-7E45-171C-B6AB39249E99}"/>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960277" y="1653756"/>
            <a:ext cx="8058150" cy="447675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B26FB7E5-D193-C8B3-DFF2-19AD53F09630}"/>
              </a:ext>
            </a:extLst>
          </p:cNvPr>
          <p:cNvSpPr txBox="1"/>
          <p:nvPr/>
        </p:nvSpPr>
        <p:spPr>
          <a:xfrm>
            <a:off x="10823841" y="236866"/>
            <a:ext cx="7322118"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Acousticness Over Time: Hit vs. Avg songs</a:t>
            </a:r>
            <a:endParaRPr lang="en-US" sz="3200" b="0" i="0">
              <a:solidFill>
                <a:srgbClr val="E3E3E3"/>
              </a:solidFill>
              <a:effectLst/>
              <a:latin typeface="Google Sans Text"/>
            </a:endParaRPr>
          </a:p>
        </p:txBody>
      </p:sp>
      <p:sp>
        <p:nvSpPr>
          <p:cNvPr id="60" name="TextBox 59">
            <a:extLst>
              <a:ext uri="{FF2B5EF4-FFF2-40B4-BE49-F238E27FC236}">
                <a16:creationId xmlns:a16="http://schemas.microsoft.com/office/drawing/2014/main" id="{2BBFD116-5FB3-94F0-8F49-A77B3F48EBE8}"/>
              </a:ext>
            </a:extLst>
          </p:cNvPr>
          <p:cNvSpPr txBox="1"/>
          <p:nvPr/>
        </p:nvSpPr>
        <p:spPr>
          <a:xfrm>
            <a:off x="949023" y="6187486"/>
            <a:ext cx="7734924"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Valence: The relationship between valence (positivity) and popularity seems less consistent. In some periods, hit songs have a higher average valence, while in others, average songs do. The trends for both groups show fluctuations, but there isn't a clear and consistent pattern indicating that more positive or negative songs are generally more popular.</a:t>
            </a:r>
          </a:p>
        </p:txBody>
      </p:sp>
      <p:sp>
        <p:nvSpPr>
          <p:cNvPr id="63" name="TextBox 62">
            <a:extLst>
              <a:ext uri="{FF2B5EF4-FFF2-40B4-BE49-F238E27FC236}">
                <a16:creationId xmlns:a16="http://schemas.microsoft.com/office/drawing/2014/main" id="{3E6C428E-E313-8E33-B7B8-BA6ECD704197}"/>
              </a:ext>
            </a:extLst>
          </p:cNvPr>
          <p:cNvSpPr txBox="1"/>
          <p:nvPr/>
        </p:nvSpPr>
        <p:spPr>
          <a:xfrm>
            <a:off x="9938154" y="6195114"/>
            <a:ext cx="7734923"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err="1">
                <a:solidFill>
                  <a:srgbClr val="E3E3E3"/>
                </a:solidFill>
                <a:effectLst/>
                <a:latin typeface="Google Sans Text"/>
              </a:rPr>
              <a:t>Acousticness: Hit songs generally have a lower average acousticness compared to average songs. This suggests that less acoustic or more produced songs tend to be more popular, especially in recent years where the gap between hit and average songs' acousticness widens</a:t>
            </a:r>
          </a:p>
        </p:txBody>
      </p:sp>
    </p:spTree>
    <p:extLst>
      <p:ext uri="{BB962C8B-B14F-4D97-AF65-F5344CB8AC3E}">
        <p14:creationId xmlns:p14="http://schemas.microsoft.com/office/powerpoint/2010/main" val="388335610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5D3D03B7-8FB2-DCD8-683D-82BE5DA650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B605B1-A525-F467-D825-90A510A39382}"/>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0539B42B-B705-BE97-9C65-8C6431EEA513}"/>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694981BA-ABFA-4746-43A7-5D8B7C225D8C}"/>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F593DE68-3396-79F4-70D9-86FF1BDAB7FC}"/>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79FF2998-3AD4-8BC2-6FD7-27EB299C5B33}"/>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749B607F-ED2D-216E-DC6E-36FC72555F1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6CC0EB0B-B079-4179-D6A3-B8F39A2C001A}"/>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BAD4B49E-8B25-D682-30EC-A523E83689E6}"/>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A7FC0048-410F-9C8E-D0AE-98985706164F}"/>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07A88978-C06E-3151-A8E7-D852CE88A17D}"/>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DDDB5783-F827-4DCE-DA9A-7C0D3C2C9955}"/>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25C5B174-E279-17E6-DBBC-024C7E0DAFF9}"/>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8F574E68-EA3E-5EFD-39EA-AB1B4A355726}"/>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587A03E5-E59D-5DE9-7AC7-7005205AEEF6}"/>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475C6DCC-5F65-6AFF-0203-3498C81264B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77B92889-BB42-1E29-97BE-76A693DD671F}"/>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8BCBDBD6-49B8-4005-EB04-4E917DAED804}"/>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C276B869-CE5C-ADAF-5634-A194EC8A1FAE}"/>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B20F500-7AC2-8E22-A126-ADE399A36629}"/>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0CE9206D-14C0-31D0-5A01-2141418F0452}"/>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557D607B-7B48-8EE7-0A65-686DBB50CA0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398C9C10-AE89-2DA5-63FD-82E0B01F495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C6E3B5AE-B55A-143F-839D-0BA84267EEE3}"/>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E582B1EA-2E6A-E817-0797-69D00D5BD88B}"/>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E51784BD-4255-236A-ACF8-312D40F0516D}"/>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D93E75A2-5D8B-03E3-184E-44F35F4641A4}"/>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BA85CEFE-B999-A62B-4874-67691BEB269D}"/>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59C03FAE-675D-73A8-693B-A965E28D0093}"/>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98AD4D10-124B-603E-21A3-B88B32B5AA3A}"/>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13D3C56B-6471-F9F3-A5C1-3A42DDF00B81}"/>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6F7BBE75-3105-E8C4-437E-EE06B3D1A70B}"/>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BBF9D1E5-A3A3-8237-DC9C-DAAE87D02C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85EAA560-BF8E-A7F0-59FB-9740C14229CB}"/>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B5EFE4D-5A4C-B69D-585C-D2D06D5BBFD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B7D432FC-ED38-B647-1E53-8BA4834F8DE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2664FA1A-5568-5145-58B2-AD92CDB2110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02A5C3A-3FB5-9112-1604-AB6BE24228CA}"/>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26FA7091-8FDA-6113-600E-804D298678E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446FC11D-D7AD-0045-3558-398E08F409F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C6C4A7E1-A152-8963-0E3E-EB9C4D7C8CBB}"/>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7A03303-AD74-05B7-DA7A-F98B288DEC0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EC733298-2358-B3CF-C135-1EC872E5796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6139B507-2614-71A3-F860-CF656D49FCDA}"/>
              </a:ext>
            </a:extLst>
          </p:cNvPr>
          <p:cNvSpPr txBox="1"/>
          <p:nvPr/>
        </p:nvSpPr>
        <p:spPr>
          <a:xfrm>
            <a:off x="1226343" y="456285"/>
            <a:ext cx="761285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Instrumentainess Over Time: Hit vs. Avg songs</a:t>
            </a:r>
            <a:endParaRPr lang="en-US" sz="3200">
              <a:solidFill>
                <a:srgbClr val="E3E3E3"/>
              </a:solidFill>
              <a:latin typeface="Google Sans Text"/>
            </a:endParaRPr>
          </a:p>
        </p:txBody>
      </p:sp>
      <p:grpSp>
        <p:nvGrpSpPr>
          <p:cNvPr id="31" name="Group 35">
            <a:extLst>
              <a:ext uri="{FF2B5EF4-FFF2-40B4-BE49-F238E27FC236}">
                <a16:creationId xmlns:a16="http://schemas.microsoft.com/office/drawing/2014/main" id="{20F206D5-27E5-88DB-15EE-4C8C0A14AAA6}"/>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CB73CE61-B7B2-3475-02EF-B43FF961FDDC}"/>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527C2197-F560-895D-CFD9-3F726CD518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D93A8CC3-E0AF-BF30-4630-EFACEFED537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FA764641-3971-648B-EFCA-674DFF340DF1}"/>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A726A615-4013-356D-9D0E-207828F0483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4F9DADC2-57C4-2317-FF96-7BC091EF8C1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DD2C4549-73A0-14BA-D39F-703F3CC6DC59}"/>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E2E6E12F-921B-E24B-4A09-D9A38AA8E45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87D25035-3587-60F8-F541-58912E7AC37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AB77356E-FB74-CE6D-7C51-17074DBA4238}"/>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939A4304-B238-D6C3-2F61-BE90CEE013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F6937016-9F48-C0F8-CFDC-5F42E0ABCED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D91B9BFF-3035-B6CF-0AC0-7D5ACA211987}"/>
              </a:ext>
            </a:extLst>
          </p:cNvPr>
          <p:cNvSpPr txBox="1"/>
          <p:nvPr/>
        </p:nvSpPr>
        <p:spPr>
          <a:xfrm>
            <a:off x="11070121" y="470704"/>
            <a:ext cx="6877138"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Liveness Over Time: Hit vs. Avg songs</a:t>
            </a:r>
            <a:endParaRPr lang="en-US" sz="3200">
              <a:solidFill>
                <a:srgbClr val="E3E3E3"/>
              </a:solidFill>
              <a:latin typeface="Google Sans Text"/>
            </a:endParaRPr>
          </a:p>
        </p:txBody>
      </p:sp>
      <p:pic>
        <p:nvPicPr>
          <p:cNvPr id="30" name="Picture 2">
            <a:extLst>
              <a:ext uri="{FF2B5EF4-FFF2-40B4-BE49-F238E27FC236}">
                <a16:creationId xmlns:a16="http://schemas.microsoft.com/office/drawing/2014/main" id="{213309F1-099B-6BBB-0B72-E2BDE53A343F}"/>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133475" y="1698503"/>
            <a:ext cx="7934567" cy="44080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6D6C49-C1F0-7525-CEBC-000FDD0E12F1}"/>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92390" y="1785167"/>
            <a:ext cx="7778572" cy="432142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9A0D2B1-2E95-DD59-F9C7-21B7D1B3D83F}"/>
              </a:ext>
            </a:extLst>
          </p:cNvPr>
          <p:cNvSpPr txBox="1"/>
          <p:nvPr/>
        </p:nvSpPr>
        <p:spPr>
          <a:xfrm>
            <a:off x="1014736" y="6193378"/>
            <a:ext cx="83058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err="1">
                <a:solidFill>
                  <a:srgbClr val="E3E3E3"/>
                </a:solidFill>
                <a:effectLst/>
                <a:latin typeface="Google Sans Text"/>
              </a:rPr>
              <a:t>Instrumentalness: Both hit songs and average songs show very low average instrumentalness over time, indicating that the majority of tracks in the dataset, regardless of popularity, contain vocals. Hit songs consistently have slightly lower instrumentalness, reinforcing the idea that popular music is predominantly vocal.</a:t>
            </a:r>
          </a:p>
        </p:txBody>
      </p:sp>
      <p:sp>
        <p:nvSpPr>
          <p:cNvPr id="63" name="TextBox 62">
            <a:extLst>
              <a:ext uri="{FF2B5EF4-FFF2-40B4-BE49-F238E27FC236}">
                <a16:creationId xmlns:a16="http://schemas.microsoft.com/office/drawing/2014/main" id="{54A6F739-D0B3-20EF-4271-17A16925985B}"/>
              </a:ext>
            </a:extLst>
          </p:cNvPr>
          <p:cNvSpPr txBox="1"/>
          <p:nvPr/>
        </p:nvSpPr>
        <p:spPr>
          <a:xfrm>
            <a:off x="10157977" y="6193378"/>
            <a:ext cx="75438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Liveness: There isn't a clear and consistent pattern in average liveness between hit songs and average songs. Both groups show low average liveness with some fluctuations, suggesting that the live performance aspect is not a major distinguishing factor for popularity in this dataset.</a:t>
            </a:r>
          </a:p>
        </p:txBody>
      </p:sp>
    </p:spTree>
    <p:extLst>
      <p:ext uri="{BB962C8B-B14F-4D97-AF65-F5344CB8AC3E}">
        <p14:creationId xmlns:p14="http://schemas.microsoft.com/office/powerpoint/2010/main" val="13431755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B55264AE-0499-E0D6-6DBA-FC704A2B52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F34DE34-72BE-E840-4F15-B0EE9D8C3DA4}"/>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FE52E85C-6EBE-E598-6CE0-4FC2C9B74F80}"/>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DAB70D05-A539-9846-C98D-D6259E2FF7EF}"/>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C96D110D-6DF3-AEBA-04F1-385C017F4A52}"/>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418BD071-39E0-4068-BE66-CC30BF1508FB}"/>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197F24D9-D051-5618-7537-5E64D484E6B4}"/>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655E03C-153B-FFF8-8C11-9D036939AD9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EBA15591-D8B8-2741-25AF-7C63F725C0E0}"/>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5D75F35E-60BC-56A2-2539-A03F5F99AEC9}"/>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A28A6F0C-95C8-DF6D-B18F-6B3D3E73F923}"/>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45946A43-DFD3-5F10-6A47-18C2D3E9885A}"/>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8BBDF3A9-33CE-D8AF-152F-2E821626060A}"/>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BDD83E4F-035A-ED5E-B80A-42728A7B50C1}"/>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A607466D-F800-F643-6F4F-0BAB2A73093A}"/>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7DAD2618-896C-3163-8F23-ECE17FE52B2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19C79F38-6372-5021-9478-7AC5673A87C8}"/>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9C835086-9F54-7F07-1D24-DA55EED6C1D6}"/>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FD79C102-A948-3C3B-5CEF-0CDAFFD983B3}"/>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D2A98257-349E-D01D-93FD-471DF43A85B1}"/>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D6602A8C-C2BF-023D-74F9-47DC7FEF4723}"/>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266BE6BA-A9DE-EEB6-38BB-1DA9CCD8634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3197A45C-A98F-2C3A-AAB9-C763F1A096A3}"/>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A69177F-DCE5-8597-EE1A-D9A53E4B8119}"/>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A462ABD0-70D5-275F-47FF-F87615126C3D}"/>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9261317C-AEF6-3093-22BD-C668F62D63A1}"/>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8C818016-04E4-1DB3-451A-9EC90DFF9148}"/>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6A6D5079-C86D-4D40-33DC-E95DA909AACF}"/>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3628E919-DE84-3A96-D4FE-8BDD67A1E326}"/>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C36F8EB5-F32B-8139-70FF-6E11695CFB3D}"/>
              </a:ext>
            </a:extLst>
          </p:cNvPr>
          <p:cNvSpPr txBox="1"/>
          <p:nvPr/>
        </p:nvSpPr>
        <p:spPr>
          <a:xfrm>
            <a:off x="1403652" y="518840"/>
            <a:ext cx="10287015" cy="49244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Danceability Over Time: Hit vs. Avg songs</a:t>
            </a:r>
            <a:endParaRPr lang="en-US" sz="3200">
              <a:solidFill>
                <a:srgbClr val="E3E3E3"/>
              </a:solidFill>
              <a:latin typeface="Google Sans Text"/>
            </a:endParaRPr>
          </a:p>
        </p:txBody>
      </p:sp>
      <p:grpSp>
        <p:nvGrpSpPr>
          <p:cNvPr id="35" name="Group 35">
            <a:extLst>
              <a:ext uri="{FF2B5EF4-FFF2-40B4-BE49-F238E27FC236}">
                <a16:creationId xmlns:a16="http://schemas.microsoft.com/office/drawing/2014/main" id="{6F9FE545-A99F-CA73-D45D-45E343F25C1F}"/>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4A01BB98-FBBA-3702-635A-BFF6B96653AF}"/>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CAC1614E-DF05-2EA5-9146-8ACBF998B1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D72A9D07-D8FE-DD6E-B804-EAEFFFDE6C2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E5454C4C-0E2A-F3D7-2360-22BFDA2292B2}"/>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9604886C-623A-9E8F-8424-C7827B7162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57447459-70C2-3BDE-7391-5141B239F70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DEA25B2D-63A6-C271-9F5B-710483F03D57}"/>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56BF9500-4F4F-0914-CE11-93775C54FEF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55953630-CB2B-C137-263E-E96891055CA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304CC718-583C-0718-AF42-86D00682A6B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DD0054D-E0EF-E4D0-507A-28EF9C8187C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49A5C287-7D84-70CD-2DC4-D9C4E3D2ED5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31" name="Group 35">
            <a:extLst>
              <a:ext uri="{FF2B5EF4-FFF2-40B4-BE49-F238E27FC236}">
                <a16:creationId xmlns:a16="http://schemas.microsoft.com/office/drawing/2014/main" id="{827D0D8E-94E9-EDBA-5322-3DEB58AAFE62}"/>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B52B2ECB-A3A1-8634-9009-46DB3D864F87}"/>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D359077F-4BF3-77F2-454E-1DAC1D4A6A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200BC199-7B55-158A-A047-D20A400B05A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C64765C2-03F7-C3DD-171A-FA178619B9A4}"/>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E42697F7-85C2-7C60-D392-16BA3B0726B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810F42E4-94AA-5DD6-2426-6AB2D6B5920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45A32C6C-C56F-F44A-F7C8-1369759C4FA6}"/>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82CF8F12-5C73-1566-5884-EE88C350018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BC228140-B905-327D-13F3-03FFE059027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0144B8D0-3B80-0099-6FD7-CB6513E19E05}"/>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B4D38195-1F58-2AB1-40FA-468D7BE82B2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0C9564BF-A4DA-1009-9104-AEBA2DDCDCE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85F42619-CE91-FBF1-50B1-3E4345225D6E}"/>
              </a:ext>
            </a:extLst>
          </p:cNvPr>
          <p:cNvSpPr txBox="1"/>
          <p:nvPr/>
        </p:nvSpPr>
        <p:spPr>
          <a:xfrm>
            <a:off x="10835885" y="486068"/>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Energy Over Time: Hit vs. Avg songs</a:t>
            </a:r>
            <a:endParaRPr lang="en-US" sz="3200" b="0" i="0">
              <a:solidFill>
                <a:srgbClr val="E3E3E3"/>
              </a:solidFill>
              <a:effectLst/>
              <a:latin typeface="Google Sans Text"/>
            </a:endParaRPr>
          </a:p>
        </p:txBody>
      </p:sp>
      <p:pic>
        <p:nvPicPr>
          <p:cNvPr id="34" name="Picture 2">
            <a:extLst>
              <a:ext uri="{FF2B5EF4-FFF2-40B4-BE49-F238E27FC236}">
                <a16:creationId xmlns:a16="http://schemas.microsoft.com/office/drawing/2014/main" id="{14B8955E-D084-5356-AFB8-48C84888D10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26343" y="1449403"/>
            <a:ext cx="7663361" cy="4257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0230AEA-235A-ED8B-E923-C5E1D7E63FD8}"/>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284969" y="1470662"/>
            <a:ext cx="7663361" cy="425742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669EE40-33C7-1440-84B3-F94E7887A2FC}"/>
              </a:ext>
            </a:extLst>
          </p:cNvPr>
          <p:cNvSpPr txBox="1"/>
          <p:nvPr/>
        </p:nvSpPr>
        <p:spPr>
          <a:xfrm>
            <a:off x="1204210" y="5833366"/>
            <a:ext cx="7044128" cy="1754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Plots comparing the mean of various features for hit songs versus average songs over time. Here are some insights based on these visualizations:</a:t>
            </a:r>
          </a:p>
          <a:p>
            <a:pPr algn="l">
              <a:buNone/>
            </a:pPr>
            <a:r>
              <a:rPr lang="en-US" b="0" i="0">
                <a:solidFill>
                  <a:srgbClr val="E3E3E3"/>
                </a:solidFill>
                <a:effectLst/>
                <a:latin typeface="Google Sans Text"/>
              </a:rPr>
              <a:t>Danceability: Hit songs generally show a slightly higher average danceability compared to average songs across most years, suggesting that more danceable tracks tend to be more popular. The trend for both groups appears somewhat parallel, with fluctuations over time.</a:t>
            </a:r>
          </a:p>
        </p:txBody>
      </p:sp>
      <p:sp>
        <p:nvSpPr>
          <p:cNvPr id="62" name="TextBox 61">
            <a:extLst>
              <a:ext uri="{FF2B5EF4-FFF2-40B4-BE49-F238E27FC236}">
                <a16:creationId xmlns:a16="http://schemas.microsoft.com/office/drawing/2014/main" id="{FB5167D4-2CFD-A830-FC29-5E8B5C4D4E31}"/>
              </a:ext>
            </a:extLst>
          </p:cNvPr>
          <p:cNvSpPr txBox="1"/>
          <p:nvPr/>
        </p:nvSpPr>
        <p:spPr>
          <a:xfrm>
            <a:off x="10039664" y="5832387"/>
            <a:ext cx="7246388"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Plots comparing the mean of various features for hit songs versus average songs over time. Here are some insights based on these visualizations:</a:t>
            </a:r>
          </a:p>
        </p:txBody>
      </p:sp>
      <p:sp>
        <p:nvSpPr>
          <p:cNvPr id="61" name="TextBox 60">
            <a:extLst>
              <a:ext uri="{FF2B5EF4-FFF2-40B4-BE49-F238E27FC236}">
                <a16:creationId xmlns:a16="http://schemas.microsoft.com/office/drawing/2014/main" id="{34E9DEAB-F861-6A3A-8B0C-DF310D07B23B}"/>
              </a:ext>
            </a:extLst>
          </p:cNvPr>
          <p:cNvSpPr txBox="1"/>
          <p:nvPr/>
        </p:nvSpPr>
        <p:spPr>
          <a:xfrm>
            <a:off x="10039769" y="6514225"/>
            <a:ext cx="82195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E3E3E3"/>
                </a:solidFill>
                <a:effectLst/>
                <a:latin typeface="Google Sans Text"/>
              </a:rPr>
              <a:t>Energy: Similar to danceability, hit songs tend to have a slightly higher average energy level than average songs, particularly in more recent years. This indicates that higher energy might be a contributing factor to a song's popularity. Both trends show an overall increase in energy over time, with a dip in recent years for average songs</a:t>
            </a:r>
            <a:endParaRPr lang="en-IN"/>
          </a:p>
        </p:txBody>
      </p:sp>
    </p:spTree>
    <p:extLst>
      <p:ext uri="{BB962C8B-B14F-4D97-AF65-F5344CB8AC3E}">
        <p14:creationId xmlns:p14="http://schemas.microsoft.com/office/powerpoint/2010/main" val="32883963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8160DE2-1954-AE1A-42A0-D79CF67443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D47EC0-6589-8813-6D9B-633FC9707CD6}"/>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58135519-D09E-896E-1366-31D1FFC8ECBD}"/>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5E4A14A-0B9C-A3B4-4EA8-CFC9460888AD}"/>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13AC3108-5D61-7DE1-A891-B1D7E9152109}"/>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94D570DB-4560-743A-E79B-30B5234DE012}"/>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EEAAFCF9-13AB-4EAA-D289-F60EAE3F0C95}"/>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EFA28B1-E74C-DF75-4F0D-3A031A1C6AB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F573E0DF-32A1-1B67-DE5F-2F214C7048CD}"/>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47C393B2-73E5-8717-4453-F57C6C1366D7}"/>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8E73F9E-B159-82B2-0D57-ADEC4C3840A5}"/>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A350C2FE-E980-3325-1FAF-254B0F870920}"/>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6EEA483B-E42D-DAA5-6564-AD6AD0ECE862}"/>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F8068613-E614-F2F4-D459-71CBA30D4DF5}"/>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CBAE71D1-75E7-94C1-F4FB-63671AADA792}"/>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5EF235C4-5C52-4A62-0A07-48FDA9138622}"/>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5AF90332-7016-A4A3-9764-4BE81D8E26F3}"/>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A1BC5A14-80C3-40AC-21CF-6038B99FBD8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24EE9C74-16FD-3B9B-8675-094E040A4AE5}"/>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ECC10F8F-4E78-1EA4-50A1-B4E6E19D92D4}"/>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317FA0D1-E9DC-A491-0AB6-5E49ACBBCB11}"/>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DB139945-2A51-6B72-A282-C040A2EAC9B8}"/>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D48F7268-0FBE-8452-CAA9-51FF2B89720D}"/>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722F6061-4461-A6F9-17BB-AFE1F9416448}"/>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E315DDA2-FF90-4355-17BC-F467D60A957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BA838BF7-94D1-57D2-F739-5A9DDE6F598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C015956C-A0D5-4CE8-7434-6513ABD76EBD}"/>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00296AE2-C88D-87FE-72F8-3055E5F0B7A9}"/>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0F1BFD5B-0C0B-2FB9-126F-B0FD0D660A5A}"/>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5D6F66B2-B1C2-3BBA-8D5C-7751173932EB}"/>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A8C24D1E-556C-FC94-ABBC-E53A33F3B81F}"/>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8CE174E7-851F-D6BC-38BB-759843051BEB}"/>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648F7B2B-B969-4623-8196-79B5D2FDAC3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AE24BCB9-A704-4686-EBB1-FD38192D68A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7E7C1E42-7BCE-D403-5305-3DC85F1684DD}"/>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900BAC04-0EF7-2982-641B-EF8911F2432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32E21CE-3C32-AB26-CC82-F7388B20E7B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86AF2A3F-D146-5AEA-A528-EAF7168B411A}"/>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F372045-9CC0-F82D-7ABA-5D552F19C74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A56F6BF5-3CE9-6748-35A6-D7E0F15791D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B327B740-CD35-028C-0243-C15A02E9EC18}"/>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D9E216AD-6E94-2990-0BA7-167A1AF8D399}"/>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9BE9769-05FD-FF98-31CA-07ADBE49729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C850D3C4-F6B7-9AFB-5373-D7B7D11C4D79}"/>
              </a:ext>
            </a:extLst>
          </p:cNvPr>
          <p:cNvSpPr txBox="1"/>
          <p:nvPr/>
        </p:nvSpPr>
        <p:spPr>
          <a:xfrm>
            <a:off x="1226343" y="456286"/>
            <a:ext cx="836227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i="0">
                <a:solidFill>
                  <a:schemeClr val="bg2"/>
                </a:solidFill>
                <a:effectLst/>
                <a:latin typeface="Google Sans Text"/>
              </a:rPr>
              <a:t>Mean Lou</a:t>
            </a:r>
            <a:r>
              <a:rPr lang="en-US" sz="3200" b="1">
                <a:solidFill>
                  <a:schemeClr val="bg2"/>
                </a:solidFill>
                <a:latin typeface="Google Sans Text"/>
              </a:rPr>
              <a:t>dness Over Time</a:t>
            </a:r>
            <a:r>
              <a:rPr lang="en-US" sz="3200">
                <a:solidFill>
                  <a:srgbClr val="E3E3E3"/>
                </a:solidFill>
                <a:latin typeface="Google Sans Text"/>
              </a:rPr>
              <a:t>: Hit vs. Avg songs</a:t>
            </a:r>
            <a:endParaRPr lang="en-US" sz="3200" b="1">
              <a:solidFill>
                <a:schemeClr val="bg2"/>
              </a:solidFill>
              <a:latin typeface="Google Sans Text"/>
            </a:endParaRPr>
          </a:p>
        </p:txBody>
      </p:sp>
      <p:grpSp>
        <p:nvGrpSpPr>
          <p:cNvPr id="31" name="Group 35">
            <a:extLst>
              <a:ext uri="{FF2B5EF4-FFF2-40B4-BE49-F238E27FC236}">
                <a16:creationId xmlns:a16="http://schemas.microsoft.com/office/drawing/2014/main" id="{8EAD6232-3220-D0B8-A21B-027C1E7BF855}"/>
              </a:ext>
            </a:extLst>
          </p:cNvPr>
          <p:cNvGrpSpPr/>
          <p:nvPr/>
        </p:nvGrpSpPr>
        <p:grpSpPr>
          <a:xfrm>
            <a:off x="9142222" y="283100"/>
            <a:ext cx="990600" cy="1002745"/>
            <a:chOff x="0" y="0"/>
            <a:chExt cx="1682669" cy="1682669"/>
          </a:xfrm>
        </p:grpSpPr>
        <p:grpSp>
          <p:nvGrpSpPr>
            <p:cNvPr id="48" name="Group 36">
              <a:extLst>
                <a:ext uri="{FF2B5EF4-FFF2-40B4-BE49-F238E27FC236}">
                  <a16:creationId xmlns:a16="http://schemas.microsoft.com/office/drawing/2014/main" id="{6DA3106B-93F9-4420-6A22-D9F83F43AC6C}"/>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90839123-F6CB-FC79-816C-4100762151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CACBA502-3FA7-1DD3-A21C-76DE5205DF0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9E201BE6-68EF-0558-67D6-6F0917103ABD}"/>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36034519-780D-EB70-EDC1-E1CFEC646123}"/>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A4DC1E35-028E-8C8E-763A-0F881FC71F8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C47BC4CD-D7BD-1C7E-16ED-36522DC08BAC}"/>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C54B5BCA-2182-1964-FA70-2D07796436E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EFBC1F23-665D-725B-3564-808863EB1AB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6530A07A-28D5-99C9-EB0F-BEBA68052C07}"/>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4377B590-1E6A-C768-7067-6D5457EDB2CE}"/>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CC5A08F2-2002-98C2-01A3-B2C2B48ECE6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166988FD-3CE1-AB3F-6728-050DB230D675}"/>
              </a:ext>
            </a:extLst>
          </p:cNvPr>
          <p:cNvSpPr txBox="1"/>
          <p:nvPr/>
        </p:nvSpPr>
        <p:spPr>
          <a:xfrm>
            <a:off x="10165946" y="472674"/>
            <a:ext cx="8290315"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Speechiness Over Time: Hit vs. Avg songs</a:t>
            </a:r>
            <a:endParaRPr lang="en-US" sz="3200" b="0" i="0">
              <a:solidFill>
                <a:srgbClr val="E3E3E3"/>
              </a:solidFill>
              <a:effectLst/>
              <a:latin typeface="Google Sans Text"/>
            </a:endParaRPr>
          </a:p>
        </p:txBody>
      </p:sp>
      <p:pic>
        <p:nvPicPr>
          <p:cNvPr id="30" name="Picture 2">
            <a:extLst>
              <a:ext uri="{FF2B5EF4-FFF2-40B4-BE49-F238E27FC236}">
                <a16:creationId xmlns:a16="http://schemas.microsoft.com/office/drawing/2014/main" id="{1A37D864-7134-973B-7D9B-31C67B2ED1D7}"/>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04452" y="1391528"/>
            <a:ext cx="7845097" cy="42774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9415901-7B93-E59B-B30D-01E5582D657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83152" y="1399366"/>
            <a:ext cx="7741510" cy="425556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0F6B64D-4389-89EA-F44D-405DB07746DB}"/>
              </a:ext>
            </a:extLst>
          </p:cNvPr>
          <p:cNvSpPr txBox="1"/>
          <p:nvPr/>
        </p:nvSpPr>
        <p:spPr>
          <a:xfrm>
            <a:off x="1036559" y="5789959"/>
            <a:ext cx="8180882" cy="1754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E3E3E3"/>
                </a:solidFill>
                <a:effectLst/>
                <a:latin typeface="Google Sans Text"/>
              </a:rPr>
              <a:t>Loudness: Hit songs generally have a higher average loudness compared to average songs, particularly in more recent years. This aligns with the trend of increasing energy in popular music and suggests that louder tracks may be perceived as more impactful or attention-grabbing. There are some notable dips in loudness for both groups in recent years, which might be data anomalies or reflect changes in audio mastering practices.</a:t>
            </a:r>
            <a:endParaRPr lang="en-IN"/>
          </a:p>
        </p:txBody>
      </p:sp>
      <p:sp>
        <p:nvSpPr>
          <p:cNvPr id="62" name="TextBox 61">
            <a:extLst>
              <a:ext uri="{FF2B5EF4-FFF2-40B4-BE49-F238E27FC236}">
                <a16:creationId xmlns:a16="http://schemas.microsoft.com/office/drawing/2014/main" id="{31C0CF37-8896-C77B-93A9-08705453108A}"/>
              </a:ext>
            </a:extLst>
          </p:cNvPr>
          <p:cNvSpPr txBox="1"/>
          <p:nvPr/>
        </p:nvSpPr>
        <p:spPr>
          <a:xfrm>
            <a:off x="10039954" y="5939544"/>
            <a:ext cx="7486046" cy="10143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425"/>
              </a:lnSpc>
              <a:buNone/>
            </a:pPr>
            <a:r>
              <a:rPr lang="en-US" sz="2000" err="1">
                <a:solidFill>
                  <a:schemeClr val="bg1"/>
                </a:solidFill>
                <a:latin typeface="Google Sans Text"/>
              </a:rPr>
              <a:t>Speechiness: Both hit songs and average songs have very low average speechiness, indicating that the dataset is primarily composed of music rather than spoken word content. The trends for both groups are very similar and close to zero.</a:t>
            </a:r>
            <a:br>
              <a:rPr lang="en-US" sz="2000" b="0">
                <a:solidFill>
                  <a:srgbClr val="D4D4D4"/>
                </a:solidFill>
                <a:effectLst/>
                <a:latin typeface="Courier New" panose="02070309020205020404" pitchFamily="49" charset="0"/>
              </a:rPr>
            </a:br>
            <a:endParaRPr lang="en-US" sz="2000" b="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8559991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2569B97-560F-9222-3149-0655463B30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2CEE74-FA9F-3F6C-B6CB-28B648FB7143}"/>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E5E5F135-B962-18B3-4EFA-65FB821DD50D}"/>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84CD52B-E659-463D-6849-D804C4EC476A}"/>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AF141C80-04C4-6039-A2D5-2E2281322717}"/>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CD2D3188-1734-09E4-B7D6-39D9FAF8671F}"/>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6404D69-E0DC-8EF9-3F71-F7D907988F5A}"/>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840DCD82-1264-CB0D-FBE7-B9C83EB618F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1975AF4A-4705-1DE7-4A03-C36CE07CE91C}"/>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EC30B219-FB76-6D79-D44B-AC75E1434096}"/>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A064ABF6-B12E-E8C8-3192-8542348270F1}"/>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2200BD8C-3BD3-B225-1D41-BE03F5365CAD}"/>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019478DD-3636-F4F8-9C1F-4FADBA817B42}"/>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61B50EC0-B3A7-2DA0-31DD-BFE9EEEB6069}"/>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CDFCC9B3-CD01-0F8B-5B75-1DB852D4FD2D}"/>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70E75966-9D5F-5823-FB7B-1A20D6B5CDE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3A318467-F7CB-A069-6BEA-D3AFA31CD1C3}"/>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C6B945DF-3DC4-D1D5-DEF5-6C2D43B1186D}"/>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62796CEA-5008-A077-0AEA-338603B8269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331C0B0-6B8A-0FE2-C1A2-2B32D2697E5F}"/>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BCAB39A7-D56C-F93F-A3D4-36237C19C254}"/>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16C84B2E-1645-AAAB-AA87-056FC700488E}"/>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CF7D09FB-8C91-CAE4-6FEF-5CA28E78FC3E}"/>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AD4D7BE7-379D-5DFF-2A2E-BBF6AB770041}"/>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C22F6057-2027-95AE-6A40-7CA8195C95B7}"/>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93272631-141C-8AFB-0BBC-8376957D7FBF}"/>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75F17DF5-A854-821C-A36D-7C8578BEEDDA}"/>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3B2803C8-256F-9B88-CF5C-551BF5434922}"/>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B0D6344D-9BC9-6283-D936-9493BE6931A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5FFDFCDE-9962-97B5-D115-438A86C7D89D}"/>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3545E1C4-CABE-104E-CB17-C77885024DDB}"/>
              </a:ext>
            </a:extLst>
          </p:cNvPr>
          <p:cNvGrpSpPr/>
          <p:nvPr/>
        </p:nvGrpSpPr>
        <p:grpSpPr>
          <a:xfrm>
            <a:off x="604437" y="225758"/>
            <a:ext cx="1262002" cy="1262002"/>
            <a:chOff x="0" y="0"/>
            <a:chExt cx="1682669" cy="1682669"/>
          </a:xfrm>
        </p:grpSpPr>
        <p:grpSp>
          <p:nvGrpSpPr>
            <p:cNvPr id="36" name="Group 36">
              <a:extLst>
                <a:ext uri="{FF2B5EF4-FFF2-40B4-BE49-F238E27FC236}">
                  <a16:creationId xmlns:a16="http://schemas.microsoft.com/office/drawing/2014/main" id="{F4ABF788-CA21-8B1B-077C-451166520B3A}"/>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F34A538-0994-E679-856B-1176DDFB19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2853613D-A06F-338B-0389-EF72295E7BA1}"/>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D8E3116-C149-4E16-106E-9792EA3A411C}"/>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E2002AC-82D2-704F-F741-A265B94C217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A7F2748-C148-392F-D7C0-BF98FBE138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0AE172FC-621C-41B2-856D-5460864EC0F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A958AC52-6230-1422-DD14-6EB84266B00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DC6F731E-5B32-3F2E-A57B-3850A0993CD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8346549-08B4-A99D-533D-CF3B9575DD30}"/>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A2FBBDE-4991-0F12-C22D-D53820882E1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F7837A19-4B72-F47E-93D8-11746E34702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1A55742E-2F39-88BA-7113-B85969FCE03B}"/>
              </a:ext>
            </a:extLst>
          </p:cNvPr>
          <p:cNvSpPr txBox="1"/>
          <p:nvPr/>
        </p:nvSpPr>
        <p:spPr>
          <a:xfrm>
            <a:off x="2067424" y="261400"/>
            <a:ext cx="14391776"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2"/>
                </a:solidFill>
              </a:rPr>
              <a:t>Analyze mode (major/minor) trend: Analyze how the distribution of major and minor key songs has changed over time.</a:t>
            </a:r>
          </a:p>
        </p:txBody>
      </p:sp>
      <p:sp>
        <p:nvSpPr>
          <p:cNvPr id="34" name="TextBox 33">
            <a:extLst>
              <a:ext uri="{FF2B5EF4-FFF2-40B4-BE49-F238E27FC236}">
                <a16:creationId xmlns:a16="http://schemas.microsoft.com/office/drawing/2014/main" id="{D86A7518-3D4F-5A89-BC7A-574A66D4D421}"/>
              </a:ext>
            </a:extLst>
          </p:cNvPr>
          <p:cNvSpPr txBox="1"/>
          <p:nvPr/>
        </p:nvSpPr>
        <p:spPr>
          <a:xfrm>
            <a:off x="9588614" y="2229600"/>
            <a:ext cx="78486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itchFamily="34" charset="0"/>
              <a:buChar char="•"/>
            </a:pPr>
            <a:r>
              <a:rPr lang="en-IN" sz="2800">
                <a:solidFill>
                  <a:schemeClr val="bg1"/>
                </a:solidFill>
                <a:latin typeface="Maiandra GD" panose="020E0502030308020204" pitchFamily="34" charset="0"/>
              </a:rPr>
              <a:t>Distribution of major and minor song over timeThe chart illustrates the yearly distribution of songs in major and minor keys. Both modes show a significant increase in the number of tracks from around 2010, with minor key songs slightly surpassing major key songs in the most recent years. This suggests rising production and possibly a preference for minor key compositions in contemporary music, especially after 2020, highlighting a shift in musical trends toward darker or more emotionally complex tones.</a:t>
            </a:r>
          </a:p>
        </p:txBody>
      </p:sp>
      <p:pic>
        <p:nvPicPr>
          <p:cNvPr id="17410" name="Picture 2">
            <a:extLst>
              <a:ext uri="{FF2B5EF4-FFF2-40B4-BE49-F238E27FC236}">
                <a16:creationId xmlns:a16="http://schemas.microsoft.com/office/drawing/2014/main" id="{0CC21AE4-DB2B-2700-DAEE-28C7232782C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626581"/>
            <a:ext cx="9436214" cy="61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324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1905489" y="154312"/>
            <a:ext cx="15365501" cy="1653527"/>
          </a:xfrm>
          <a:prstGeom prst="rect">
            <a:avLst/>
          </a:prstGeom>
        </p:spPr>
        <p:txBody>
          <a:bodyPr lIns="0" tIns="0" rIns="0" bIns="0" rtlCol="0" anchor="t">
            <a:spAutoFit/>
          </a:bodyPr>
          <a:lstStyle/>
          <a:p>
            <a:pPr marL="0" lvl="0" indent="0" algn="just">
              <a:lnSpc>
                <a:spcPts val="10271"/>
              </a:lnSpc>
              <a:spcBef>
                <a:spcPct val="0"/>
              </a:spcBef>
            </a:pPr>
            <a:r>
              <a:rPr lang="en-US" sz="10271" b="1" u="none" strike="noStrike">
                <a:solidFill>
                  <a:srgbClr val="FFFFFF"/>
                </a:solidFill>
                <a:latin typeface="Agrandir Bold"/>
                <a:ea typeface="Agrandir Bold"/>
                <a:cs typeface="Agrandir Bold"/>
                <a:sym typeface="Agrandir Bold"/>
              </a:rPr>
              <a:t>UNIVARIATE ANALYSIS </a:t>
            </a:r>
          </a:p>
        </p:txBody>
      </p:sp>
      <p:sp>
        <p:nvSpPr>
          <p:cNvPr id="5" name="TextBox 5"/>
          <p:cNvSpPr txBox="1"/>
          <p:nvPr/>
        </p:nvSpPr>
        <p:spPr>
          <a:xfrm>
            <a:off x="2338039" y="8368842"/>
            <a:ext cx="14500402" cy="1674141"/>
          </a:xfrm>
          <a:prstGeom prst="rect">
            <a:avLst/>
          </a:prstGeom>
        </p:spPr>
        <p:txBody>
          <a:bodyPr lIns="0" tIns="0" rIns="0" bIns="0" rtlCol="0" anchor="t">
            <a:spAutoFit/>
          </a:bodyPr>
          <a:lstStyle/>
          <a:p>
            <a:pPr algn="ctr">
              <a:lnSpc>
                <a:spcPts val="6728"/>
              </a:lnSpc>
              <a:spcBef>
                <a:spcPct val="0"/>
              </a:spcBef>
            </a:pPr>
            <a:r>
              <a:rPr lang="en-US" sz="4806">
                <a:solidFill>
                  <a:srgbClr val="FFFFFF"/>
                </a:solidFill>
                <a:latin typeface="Canva Student Font"/>
                <a:ea typeface="Canva Student Font"/>
                <a:cs typeface="Canva Student Font"/>
                <a:sym typeface="Canva Student Font"/>
              </a:rPr>
              <a:t>Analysing and summarizing each variable in a dataset individually to understand its distribution and properties.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AD5C93B0-1E9B-5412-46F2-2EFDC792FCA5}"/>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8CC76A84-FDF4-EF5B-BB86-CB196712B8D9}"/>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28B7D06C-BA61-01A9-6431-252CB0EB2257}"/>
              </a:ext>
            </a:extLst>
          </p:cNvPr>
          <p:cNvGrpSpPr/>
          <p:nvPr/>
        </p:nvGrpSpPr>
        <p:grpSpPr>
          <a:xfrm>
            <a:off x="604437" y="225758"/>
            <a:ext cx="919563" cy="1031542"/>
            <a:chOff x="0" y="0"/>
            <a:chExt cx="1682669" cy="1682669"/>
          </a:xfrm>
        </p:grpSpPr>
        <p:grpSp>
          <p:nvGrpSpPr>
            <p:cNvPr id="36" name="Group 36">
              <a:extLst>
                <a:ext uri="{FF2B5EF4-FFF2-40B4-BE49-F238E27FC236}">
                  <a16:creationId xmlns:a16="http://schemas.microsoft.com/office/drawing/2014/main" id="{EFABF944-3F1E-C318-2966-814AB39C19A5}"/>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4A784BAB-82D2-689D-1D53-590467A1E6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5EFFF38A-6212-B35C-1DED-13EDCD398D0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B9AE0912-7821-BE4F-D8AA-39E30F9A1C30}"/>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02A323DE-1118-ECDF-0524-47CEA0FAB9E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71DBFEDF-6C4B-D85F-54D9-8FB7901385F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487726E8-153E-5F72-3FE1-44A20619075F}"/>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AEE74C3C-72D1-C910-3DEE-57E2C2C65D7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1C1B3B6-E4B2-6181-DFD5-01221EC22E6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6C25E03-0D64-290B-C555-C159948A9683}"/>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548F31A3-0833-7068-75BE-385B6B3C20C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ABC7DF1-AF8D-D974-84A4-7DB0131F27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E0F152DD-AFC0-39C5-CB14-094BCC8E5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36906" y="1012928"/>
            <a:ext cx="9198694" cy="8885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7A9823-D0D9-B354-8F87-BC67E64E5C61}"/>
              </a:ext>
            </a:extLst>
          </p:cNvPr>
          <p:cNvSpPr txBox="1"/>
          <p:nvPr/>
        </p:nvSpPr>
        <p:spPr>
          <a:xfrm>
            <a:off x="576728" y="1317742"/>
            <a:ext cx="8360178" cy="87100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Footlight MT Light" panose="0204060206030A020304" pitchFamily="18" charset="0"/>
              </a:rPr>
              <a:t>Based on the FacetGrid plots showing the relationship between Energy and Danceability by Language, here are some insights:</a:t>
            </a:r>
          </a:p>
          <a:p>
            <a:pPr algn="l">
              <a:buNone/>
            </a:pPr>
            <a:r>
              <a:rPr lang="en-US" sz="2000" b="0" i="0">
                <a:solidFill>
                  <a:srgbClr val="E3E3E3"/>
                </a:solidFill>
                <a:effectLst/>
                <a:latin typeface="Footlight MT Light" panose="0204060206030A020304" pitchFamily="18" charset="0"/>
              </a:rPr>
              <a:t>Overall Trend: For most languages, there is a general positive trend between energy and danceability, meaning as energy increases, danceability also tends to increase. This is consistent with the overall trend observed earlier. Language Variations: While the positive trend is common, there are variations in the density and spread of data points for each language:</a:t>
            </a:r>
          </a:p>
          <a:p>
            <a:pPr algn="l">
              <a:buNone/>
            </a:pPr>
            <a:r>
              <a:rPr lang="en-US" sz="2000" b="0" i="0">
                <a:solidFill>
                  <a:srgbClr val="E3E3E3"/>
                </a:solidFill>
                <a:effectLst/>
                <a:latin typeface="Footlight MT Light" panose="0204060206030A020304" pitchFamily="18" charset="0"/>
              </a:rPr>
              <a:t>English: Shows a wide spread and a clear positive correlation, with data points covering a broad range of both energy and danceability.</a:t>
            </a:r>
          </a:p>
          <a:p>
            <a:pPr algn="l">
              <a:buNone/>
            </a:pPr>
            <a:r>
              <a:rPr lang="en-US" sz="2000" b="0" i="0">
                <a:solidFill>
                  <a:srgbClr val="E3E3E3"/>
                </a:solidFill>
                <a:effectLst/>
                <a:latin typeface="Footlight MT Light" panose="0204060206030A020304" pitchFamily="18" charset="0"/>
              </a:rPr>
              <a:t>Tamil: Also shows a positive correlation, with a notable concentration of points in the higher energy and danceability ranges.</a:t>
            </a:r>
          </a:p>
          <a:p>
            <a:pPr algn="l">
              <a:buNone/>
            </a:pPr>
            <a:r>
              <a:rPr lang="en-US" sz="2000" b="0" i="0">
                <a:solidFill>
                  <a:srgbClr val="E3E3E3"/>
                </a:solidFill>
                <a:effectLst/>
                <a:latin typeface="Footlight MT Light" panose="0204060206030A020304" pitchFamily="18" charset="0"/>
              </a:rPr>
              <a:t>Korean: Displays a strong cluster of songs with moderate to high energy and danceability, reflecting the characteristics of K-pop and other popular Korean genres.</a:t>
            </a:r>
          </a:p>
          <a:p>
            <a:pPr algn="l">
              <a:buNone/>
            </a:pPr>
            <a:r>
              <a:rPr lang="en-US" sz="2000" b="0" i="0">
                <a:solidFill>
                  <a:srgbClr val="E3E3E3"/>
                </a:solidFill>
                <a:effectLst/>
                <a:latin typeface="Footlight MT Light" panose="0204060206030A020304" pitchFamily="18" charset="0"/>
              </a:rPr>
              <a:t>Hindi: Shows a positive trend with a slightly wider spread compared to Korean, covering a range of energy and danceability levels.</a:t>
            </a:r>
          </a:p>
          <a:p>
            <a:pPr algn="l">
              <a:buNone/>
            </a:pPr>
            <a:r>
              <a:rPr lang="en-US" sz="2000" b="0" i="0">
                <a:solidFill>
                  <a:srgbClr val="E3E3E3"/>
                </a:solidFill>
                <a:effectLst/>
                <a:latin typeface="Footlight MT Light" panose="0204060206030A020304" pitchFamily="18" charset="0"/>
              </a:rPr>
              <a:t>Telugu and Malayalam: These languages have fewer data points, but the plots still suggest a positive relationship between energy and danceability within their respective distributions.</a:t>
            </a:r>
          </a:p>
          <a:p>
            <a:pPr algn="l">
              <a:buNone/>
            </a:pPr>
            <a:r>
              <a:rPr lang="en-US" sz="2000" b="0" i="0">
                <a:solidFill>
                  <a:srgbClr val="E3E3E3"/>
                </a:solidFill>
                <a:effectLst/>
                <a:latin typeface="Footlight MT Light" panose="0204060206030A020304" pitchFamily="18" charset="0"/>
              </a:rPr>
              <a:t>Density and Clusters: The density of points varies by language, indicating the number of tracks available in the dataset for each language. The clustering of points in certain areas of the plot for specific languages suggests common musical characteristics within those languages.</a:t>
            </a:r>
          </a:p>
          <a:p>
            <a:pPr algn="l">
              <a:buNone/>
            </a:pPr>
            <a:r>
              <a:rPr lang="en-US" sz="2000" b="0" i="0">
                <a:solidFill>
                  <a:srgbClr val="E3E3E3"/>
                </a:solidFill>
                <a:effectLst/>
                <a:latin typeface="Footlight MT Light" panose="0204060206030A020304" pitchFamily="18" charset="0"/>
              </a:rPr>
              <a:t>In summary, the FacetGrid analysis confirms that while a positive relationship between energy and danceability is present across multiple languages, the specific distribution and concentration of songs within this relationship can vary, reflecting the distinct musical styles and characteristics prevalent in different linguistic categories.</a:t>
            </a:r>
          </a:p>
        </p:txBody>
      </p:sp>
      <p:sp>
        <p:nvSpPr>
          <p:cNvPr id="4" name="TextBox 3">
            <a:extLst>
              <a:ext uri="{FF2B5EF4-FFF2-40B4-BE49-F238E27FC236}">
                <a16:creationId xmlns:a16="http://schemas.microsoft.com/office/drawing/2014/main" id="{0494F13F-47DD-E760-4090-96F2F614D962}"/>
              </a:ext>
            </a:extLst>
          </p:cNvPr>
          <p:cNvSpPr txBox="1"/>
          <p:nvPr/>
        </p:nvSpPr>
        <p:spPr>
          <a:xfrm>
            <a:off x="1709494" y="306155"/>
            <a:ext cx="12692306"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600" b="1">
                <a:solidFill>
                  <a:srgbClr val="E3E3E3"/>
                </a:solidFill>
                <a:latin typeface="Google Sans Text"/>
              </a:rPr>
              <a:t>Relationship between Energy and Danceability by Language:</a:t>
            </a:r>
            <a:endParaRPr lang="en-US" sz="3600" b="1" i="0">
              <a:solidFill>
                <a:srgbClr val="E3E3E3"/>
              </a:solidFill>
              <a:effectLst/>
              <a:latin typeface="Google Sans Text"/>
            </a:endParaRPr>
          </a:p>
        </p:txBody>
      </p:sp>
    </p:spTree>
    <p:extLst>
      <p:ext uri="{BB962C8B-B14F-4D97-AF65-F5344CB8AC3E}">
        <p14:creationId xmlns:p14="http://schemas.microsoft.com/office/powerpoint/2010/main" val="11082613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53CBC000-477B-A55F-E2EE-EB7452DAA8CE}"/>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47CFF66C-9814-ECF4-8917-EF60E4009B74}"/>
              </a:ext>
            </a:extLst>
          </p:cNvPr>
          <p:cNvSpPr txBox="1"/>
          <p:nvPr/>
        </p:nvSpPr>
        <p:spPr>
          <a:xfrm>
            <a:off x="1219200" y="246642"/>
            <a:ext cx="8398359" cy="55399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E3E3E3"/>
                </a:solidFill>
                <a:latin typeface="Google Sans Text"/>
              </a:rPr>
              <a:t>Correlation Heatmap Of Numerical Features</a:t>
            </a:r>
            <a:endParaRPr lang="en-US" sz="3600">
              <a:solidFill>
                <a:srgbClr val="E3E3E3"/>
              </a:solidFill>
              <a:latin typeface="Google Sans Text"/>
            </a:endParaRPr>
          </a:p>
        </p:txBody>
      </p:sp>
      <p:grpSp>
        <p:nvGrpSpPr>
          <p:cNvPr id="35" name="Group 35">
            <a:extLst>
              <a:ext uri="{FF2B5EF4-FFF2-40B4-BE49-F238E27FC236}">
                <a16:creationId xmlns:a16="http://schemas.microsoft.com/office/drawing/2014/main" id="{99C622EA-29DE-C88F-29B9-F4631D0A4F54}"/>
              </a:ext>
            </a:extLst>
          </p:cNvPr>
          <p:cNvGrpSpPr/>
          <p:nvPr/>
        </p:nvGrpSpPr>
        <p:grpSpPr>
          <a:xfrm>
            <a:off x="282315" y="132612"/>
            <a:ext cx="762000" cy="782058"/>
            <a:chOff x="0" y="0"/>
            <a:chExt cx="1682669" cy="1682669"/>
          </a:xfrm>
        </p:grpSpPr>
        <p:grpSp>
          <p:nvGrpSpPr>
            <p:cNvPr id="36" name="Group 36">
              <a:extLst>
                <a:ext uri="{FF2B5EF4-FFF2-40B4-BE49-F238E27FC236}">
                  <a16:creationId xmlns:a16="http://schemas.microsoft.com/office/drawing/2014/main" id="{34D7EC98-5D4D-8AC7-9802-0A7500285206}"/>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C4936CFF-FA5A-078B-B6D7-E49E9D3D5B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4152A17A-79DE-982E-8B0E-7E39EEDF31FE}"/>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860618AD-CC19-929C-EDFC-593319D647E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D3E13980-A427-84EC-DEB6-9A2B9DA5FA9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F4BAABF2-FD64-365C-BD14-CA7F87E2718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8A8BE687-CDE0-F576-8D25-FBDC249C203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48CFCCC9-AE1C-569A-002B-30236893594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95B69D4-B8F3-D477-6728-D8FCC79EB49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83F83701-3D11-0DFE-AC68-669A85F6ED62}"/>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2D6B973-BB71-7B9E-A7AD-F5C823F9619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DA7D5280-AC91-1289-CC0B-3316085A62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75BA7773-49C9-B700-3BA6-BDA9FEFD22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2316" y="857654"/>
            <a:ext cx="9558572" cy="62449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7CC9E5-C02B-3564-B33C-5CBD520B9914}"/>
              </a:ext>
            </a:extLst>
          </p:cNvPr>
          <p:cNvSpPr txBox="1"/>
          <p:nvPr/>
        </p:nvSpPr>
        <p:spPr>
          <a:xfrm>
            <a:off x="9960017" y="598594"/>
            <a:ext cx="7458075"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Strong Positive Correlations</a:t>
            </a:r>
          </a:p>
          <a:p>
            <a:pPr algn="l">
              <a:buNone/>
            </a:pPr>
            <a:r>
              <a:rPr lang="en-US" b="0" i="0">
                <a:solidFill>
                  <a:srgbClr val="E3E3E3"/>
                </a:solidFill>
                <a:effectLst/>
                <a:latin typeface="Google Sans Text"/>
              </a:rPr>
              <a:t>Valence &amp; Danceability (0.54)</a:t>
            </a:r>
          </a:p>
          <a:p>
            <a:pPr algn="l">
              <a:buNone/>
            </a:pPr>
            <a:r>
              <a:rPr lang="en-US" b="0" i="0">
                <a:solidFill>
                  <a:srgbClr val="E3E3E3"/>
                </a:solidFill>
                <a:effectLst/>
                <a:latin typeface="Google Sans Text"/>
              </a:rPr>
              <a:t>The strongest positive correlation exists between valence and danceability, meaning tracks with higher musical positivity tend to be more danceable. This makes intuitive sense—upbeat, happy songs are often designed for dancing.</a:t>
            </a:r>
          </a:p>
          <a:p>
            <a:pPr algn="l">
              <a:buNone/>
            </a:pPr>
            <a:r>
              <a:rPr lang="en-US" b="0" i="0">
                <a:solidFill>
                  <a:srgbClr val="E3E3E3"/>
                </a:solidFill>
                <a:effectLst/>
                <a:latin typeface="Google Sans Text"/>
              </a:rPr>
              <a:t>Energy &amp; Valence (0.47)</a:t>
            </a:r>
          </a:p>
          <a:p>
            <a:pPr algn="l">
              <a:buNone/>
            </a:pPr>
            <a:r>
              <a:rPr lang="en-US" b="0" i="0">
                <a:solidFill>
                  <a:srgbClr val="E3E3E3"/>
                </a:solidFill>
                <a:effectLst/>
                <a:latin typeface="Google Sans Text"/>
              </a:rPr>
              <a:t>Energy and valence show moderate positive correlation, suggesting that high-energy tracks also tend to be more positive and uplifting.</a:t>
            </a:r>
          </a:p>
          <a:p>
            <a:pPr algn="l">
              <a:buNone/>
            </a:pPr>
            <a:r>
              <a:rPr lang="en-US" b="0" i="0">
                <a:solidFill>
                  <a:srgbClr val="E3E3E3"/>
                </a:solidFill>
                <a:effectLst/>
                <a:latin typeface="Google Sans Text"/>
              </a:rPr>
              <a:t>Energy &amp; Loudness (0.28) and Energy &amp; Speechiness (0.28)</a:t>
            </a:r>
          </a:p>
          <a:p>
            <a:pPr algn="l">
              <a:buNone/>
            </a:pPr>
            <a:r>
              <a:rPr lang="en-US" b="0" i="0">
                <a:solidFill>
                  <a:srgbClr val="E3E3E3"/>
                </a:solidFill>
                <a:effectLst/>
                <a:latin typeface="Google Sans Text"/>
              </a:rPr>
              <a:t>Energy moderately correlates with both loudness and speechiness, indicating that energetic tracks tend to be louder and may contain more spoken content.</a:t>
            </a:r>
          </a:p>
          <a:p>
            <a:pPr algn="l">
              <a:buNone/>
            </a:pPr>
            <a:r>
              <a:rPr lang="en-US" b="0" i="0">
                <a:solidFill>
                  <a:srgbClr val="E3E3E3"/>
                </a:solidFill>
                <a:effectLst/>
                <a:latin typeface="Google Sans Text"/>
              </a:rPr>
              <a:t>Danceability &amp; Energy (0.35)</a:t>
            </a:r>
          </a:p>
          <a:p>
            <a:pPr algn="l">
              <a:buNone/>
            </a:pPr>
            <a:r>
              <a:rPr lang="en-US" b="0" i="0">
                <a:solidFill>
                  <a:srgbClr val="E3E3E3"/>
                </a:solidFill>
                <a:effectLst/>
                <a:latin typeface="Google Sans Text"/>
              </a:rPr>
              <a:t>Danceable tracks tend to be moderately energetic, which aligns with the physical nature of dance music.</a:t>
            </a:r>
          </a:p>
        </p:txBody>
      </p:sp>
      <p:sp>
        <p:nvSpPr>
          <p:cNvPr id="4" name="TextBox 3">
            <a:extLst>
              <a:ext uri="{FF2B5EF4-FFF2-40B4-BE49-F238E27FC236}">
                <a16:creationId xmlns:a16="http://schemas.microsoft.com/office/drawing/2014/main" id="{E6D51604-99E3-0C00-C95B-B54AE905679C}"/>
              </a:ext>
            </a:extLst>
          </p:cNvPr>
          <p:cNvSpPr txBox="1"/>
          <p:nvPr/>
        </p:nvSpPr>
        <p:spPr>
          <a:xfrm>
            <a:off x="748969" y="7061902"/>
            <a:ext cx="9338819"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Strong Negative Correlations</a:t>
            </a:r>
          </a:p>
          <a:p>
            <a:pPr algn="l">
              <a:buNone/>
            </a:pPr>
            <a:r>
              <a:rPr lang="en-US" b="0" i="0" err="1">
                <a:solidFill>
                  <a:srgbClr val="E3E3E3"/>
                </a:solidFill>
                <a:effectLst/>
                <a:latin typeface="Google Sans Text"/>
              </a:rPr>
              <a:t>Acousticness &amp; Energy (-0.59)</a:t>
            </a:r>
          </a:p>
          <a:p>
            <a:pPr algn="l">
              <a:buNone/>
            </a:pPr>
            <a:r>
              <a:rPr lang="en-US" b="0" i="0">
                <a:solidFill>
                  <a:srgbClr val="E3E3E3"/>
                </a:solidFill>
                <a:effectLst/>
                <a:latin typeface="Google Sans Text"/>
              </a:rPr>
              <a:t>The strongest negative correlation is between acousticness and energy. Acoustic tracks (featuring natural, unplugged instruments) tend to have lower energy, while electronic or heavily produced tracks are more energetic.</a:t>
            </a:r>
          </a:p>
          <a:p>
            <a:pPr algn="l">
              <a:buNone/>
            </a:pPr>
            <a:r>
              <a:rPr lang="en-US" b="0" i="0">
                <a:solidFill>
                  <a:srgbClr val="E3E3E3"/>
                </a:solidFill>
                <a:effectLst/>
                <a:latin typeface="Google Sans Text"/>
              </a:rPr>
              <a:t>Danceability &amp; Acousticness (-0.32)</a:t>
            </a:r>
          </a:p>
          <a:p>
            <a:pPr algn="l">
              <a:buNone/>
            </a:pPr>
            <a:r>
              <a:rPr lang="en-US" b="0" i="0">
                <a:solidFill>
                  <a:srgbClr val="E3E3E3"/>
                </a:solidFill>
                <a:effectLst/>
                <a:latin typeface="Google Sans Text"/>
              </a:rPr>
              <a:t>Acoustic tracks tend to be less danceable, likely because they lack the rhythmic production elements common in dance music.</a:t>
            </a:r>
          </a:p>
          <a:p>
            <a:pPr algn="l">
              <a:buNone/>
            </a:pPr>
            <a:r>
              <a:rPr lang="en-US" b="0" i="0">
                <a:solidFill>
                  <a:srgbClr val="E3E3E3"/>
                </a:solidFill>
                <a:effectLst/>
                <a:latin typeface="Google Sans Text"/>
              </a:rPr>
              <a:t>Valence &amp; Acousticness (-0.24)</a:t>
            </a:r>
          </a:p>
          <a:p>
            <a:pPr algn="l">
              <a:buNone/>
            </a:pPr>
            <a:r>
              <a:rPr lang="en-US" b="0" i="0">
                <a:solidFill>
                  <a:srgbClr val="E3E3E3"/>
                </a:solidFill>
                <a:effectLst/>
                <a:latin typeface="Google Sans Text"/>
              </a:rPr>
              <a:t>Acoustic music tends to be less positive/upbeat, possibly reflecting introspective or melancholic acoustic compositions.</a:t>
            </a:r>
          </a:p>
        </p:txBody>
      </p:sp>
      <p:sp>
        <p:nvSpPr>
          <p:cNvPr id="5" name="TextBox 4">
            <a:extLst>
              <a:ext uri="{FF2B5EF4-FFF2-40B4-BE49-F238E27FC236}">
                <a16:creationId xmlns:a16="http://schemas.microsoft.com/office/drawing/2014/main" id="{5D3AA926-BA68-BB5B-25C2-5FE54437A4C9}"/>
              </a:ext>
            </a:extLst>
          </p:cNvPr>
          <p:cNvSpPr txBox="1"/>
          <p:nvPr/>
        </p:nvSpPr>
        <p:spPr>
          <a:xfrm>
            <a:off x="9968761" y="4520854"/>
            <a:ext cx="7473690"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Weak or No Correlations</a:t>
            </a:r>
          </a:p>
          <a:p>
            <a:pPr algn="l">
              <a:buNone/>
            </a:pPr>
            <a:r>
              <a:rPr lang="en-US" b="0" i="0">
                <a:solidFill>
                  <a:srgbClr val="E3E3E3"/>
                </a:solidFill>
                <a:effectLst/>
                <a:latin typeface="Google Sans Text"/>
              </a:rPr>
              <a:t>Popularity</a:t>
            </a:r>
          </a:p>
          <a:p>
            <a:pPr algn="l">
              <a:buNone/>
            </a:pPr>
            <a:r>
              <a:rPr lang="en-US" b="0" i="0">
                <a:solidFill>
                  <a:srgbClr val="E3E3E3"/>
                </a:solidFill>
                <a:effectLst/>
                <a:latin typeface="Google Sans Text"/>
              </a:rPr>
              <a:t>Popularity shows </a:t>
            </a:r>
            <a:r>
              <a:rPr lang="en-US" b="1" i="0">
                <a:solidFill>
                  <a:srgbClr val="E3E3E3"/>
                </a:solidFill>
                <a:effectLst/>
                <a:latin typeface="Google Sans Text"/>
              </a:rPr>
              <a:t>very weak correlations</a:t>
            </a:r>
            <a:r>
              <a:rPr lang="en-US" b="0" i="0">
                <a:solidFill>
                  <a:srgbClr val="E3E3E3"/>
                </a:solidFill>
                <a:effectLst/>
                <a:latin typeface="Google Sans Text"/>
              </a:rPr>
              <a:t> with all musical features (all values close to 0), with the strongest being -0.11 with acousticness. This indicates that </a:t>
            </a:r>
            <a:r>
              <a:rPr lang="en-US" b="1" i="0">
                <a:solidFill>
                  <a:srgbClr val="E3E3E3"/>
                </a:solidFill>
                <a:effectLst/>
                <a:latin typeface="Google Sans Text"/>
              </a:rPr>
              <a:t>popularity is not strongly determined by any single audio feature</a:t>
            </a:r>
            <a:r>
              <a:rPr lang="en-US" b="0" i="0">
                <a:solidFill>
                  <a:srgbClr val="E3E3E3"/>
                </a:solidFill>
                <a:effectLst/>
                <a:latin typeface="Google Sans Text"/>
              </a:rPr>
              <a:t>, suggesting it depends more on external factors like marketing, artist reputation, or cultural trends.</a:t>
            </a:r>
          </a:p>
          <a:p>
            <a:pPr algn="l">
              <a:buNone/>
            </a:pPr>
            <a:r>
              <a:rPr lang="en-US" b="0" i="0">
                <a:solidFill>
                  <a:srgbClr val="E3E3E3"/>
                </a:solidFill>
                <a:effectLst/>
                <a:latin typeface="Google Sans Text"/>
              </a:rPr>
              <a:t>Duration</a:t>
            </a:r>
          </a:p>
          <a:p>
            <a:pPr algn="l">
              <a:buNone/>
            </a:pPr>
            <a:r>
              <a:rPr lang="en-US" b="0" i="0">
                <a:solidFill>
                  <a:srgbClr val="E3E3E3"/>
                </a:solidFill>
                <a:effectLst/>
                <a:latin typeface="Google Sans Text"/>
              </a:rPr>
              <a:t>Duration also shows </a:t>
            </a:r>
            <a:r>
              <a:rPr lang="en-US" b="1" i="0">
                <a:solidFill>
                  <a:srgbClr val="E3E3E3"/>
                </a:solidFill>
                <a:effectLst/>
                <a:latin typeface="Google Sans Text"/>
              </a:rPr>
              <a:t>negligible correlations</a:t>
            </a:r>
            <a:r>
              <a:rPr lang="en-US" b="0" i="0">
                <a:solidFill>
                  <a:srgbClr val="E3E3E3"/>
                </a:solidFill>
                <a:effectLst/>
                <a:latin typeface="Google Sans Text"/>
              </a:rPr>
              <a:t> with other features (all near 0), meaning song length is independent of musical characteristics.</a:t>
            </a:r>
          </a:p>
          <a:p>
            <a:pPr algn="l">
              <a:buNone/>
            </a:pPr>
            <a:r>
              <a:rPr lang="en-US" b="0" i="0">
                <a:solidFill>
                  <a:srgbClr val="E3E3E3"/>
                </a:solidFill>
                <a:effectLst/>
                <a:latin typeface="Google Sans Text"/>
              </a:rPr>
              <a:t>Tempo</a:t>
            </a:r>
          </a:p>
          <a:p>
            <a:pPr algn="l">
              <a:buNone/>
            </a:pPr>
            <a:r>
              <a:rPr lang="en-US" b="0" i="0">
                <a:solidFill>
                  <a:srgbClr val="E3E3E3"/>
                </a:solidFill>
                <a:effectLst/>
                <a:latin typeface="Google Sans Text"/>
              </a:rPr>
              <a:t>Tempo is largely </a:t>
            </a:r>
            <a:r>
              <a:rPr lang="en-US" b="1" i="0">
                <a:solidFill>
                  <a:srgbClr val="E3E3E3"/>
                </a:solidFill>
                <a:effectLst/>
                <a:latin typeface="Google Sans Text"/>
              </a:rPr>
              <a:t>independent</a:t>
            </a:r>
            <a:r>
              <a:rPr lang="en-US" b="0" i="0">
                <a:solidFill>
                  <a:srgbClr val="E3E3E3"/>
                </a:solidFill>
                <a:effectLst/>
                <a:latin typeface="Google Sans Text"/>
              </a:rPr>
              <a:t> of most features, with all correlations near zero, suggesting beats per minute doesn't significantly relate to other audio qualities.</a:t>
            </a:r>
          </a:p>
          <a:p>
            <a:pPr algn="l">
              <a:buNone/>
            </a:pPr>
            <a:r>
              <a:rPr lang="en-US" b="0" i="0" err="1">
                <a:solidFill>
                  <a:srgbClr val="E3E3E3"/>
                </a:solidFill>
                <a:effectLst/>
                <a:latin typeface="Google Sans Text"/>
              </a:rPr>
              <a:t>Instrumentalness</a:t>
            </a:r>
            <a:endParaRPr lang="en-US" b="0" i="0">
              <a:solidFill>
                <a:srgbClr val="E3E3E3"/>
              </a:solidFill>
              <a:effectLst/>
              <a:latin typeface="Google Sans Text"/>
            </a:endParaRPr>
          </a:p>
          <a:p>
            <a:pPr algn="l">
              <a:buNone/>
            </a:pPr>
            <a:r>
              <a:rPr lang="en-US" b="0" i="0" err="1">
                <a:solidFill>
                  <a:srgbClr val="E3E3E3"/>
                </a:solidFill>
                <a:effectLst/>
                <a:latin typeface="Google Sans Text"/>
              </a:rPr>
              <a:t>Instrumentalness shows weak correlations with most features except a slight negative correlation with danceability (-0.13) and energy (-0.12).</a:t>
            </a:r>
          </a:p>
          <a:p>
            <a:pPr algn="l">
              <a:buNone/>
            </a:pPr>
            <a:r>
              <a:rPr lang="en-US" b="0" i="0">
                <a:solidFill>
                  <a:srgbClr val="E3E3E3"/>
                </a:solidFill>
                <a:effectLst/>
                <a:latin typeface="Google Sans Text"/>
              </a:rPr>
              <a:t>Liveness &amp; Speechiness</a:t>
            </a:r>
          </a:p>
          <a:p>
            <a:pPr algn="l">
              <a:buNone/>
            </a:pPr>
            <a:r>
              <a:rPr lang="en-US" b="0" i="0">
                <a:solidFill>
                  <a:srgbClr val="E3E3E3"/>
                </a:solidFill>
                <a:effectLst/>
                <a:latin typeface="Google Sans Text"/>
              </a:rPr>
              <a:t>Both liveness and speechiness show weak correlations across the board, indicating these are relatively independent characteristics.</a:t>
            </a:r>
          </a:p>
        </p:txBody>
      </p:sp>
    </p:spTree>
    <p:extLst>
      <p:ext uri="{BB962C8B-B14F-4D97-AF65-F5344CB8AC3E}">
        <p14:creationId xmlns:p14="http://schemas.microsoft.com/office/powerpoint/2010/main" val="188304366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Popularity Correlation Analysis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21237" y="2019300"/>
            <a:ext cx="6629399"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No strong correlations found - all values between -0.05 and +0.05 This reveals a crucial insight: Audio features alone cannot predict popularity!</a:t>
            </a:r>
          </a:p>
          <a:p>
            <a:endParaRPr lang="en-US" sz="2000" b="1">
              <a:solidFill>
                <a:schemeClr val="bg1"/>
              </a:solidFill>
              <a:latin typeface="Maiandra GD" panose="020E0502030308020204" pitchFamily="34" charset="0"/>
            </a:endParaRPr>
          </a:p>
          <a:p>
            <a:r>
              <a:rPr lang="en-US" sz="2000" b="1">
                <a:solidFill>
                  <a:schemeClr val="bg1"/>
                </a:solidFill>
                <a:latin typeface="Maiandra GD" panose="020E0502030308020204" pitchFamily="34" charset="0"/>
              </a:rPr>
              <a:t>⚡ What Actually Matters (A Little):</a:t>
            </a:r>
          </a:p>
          <a:p>
            <a:r>
              <a:rPr lang="en-US" sz="2000">
                <a:solidFill>
                  <a:schemeClr val="bg1"/>
                </a:solidFill>
                <a:latin typeface="Maiandra GD" panose="020E0502030308020204" pitchFamily="34" charset="0"/>
              </a:rPr>
              <a:t>Energy (+0.049): Slight preference for energetic tracks Instrumentalness (-0.036): Songs with vocals perform better Liveness (-0.032): Studio recordings preferred over live versions Danceability (+0.025): Mild preference for danceable rhythms 🎵 The Silent Factors:</a:t>
            </a:r>
          </a:p>
          <a:p>
            <a:r>
              <a:rPr lang="en-US" sz="2000">
                <a:solidFill>
                  <a:schemeClr val="bg1"/>
                </a:solidFill>
                <a:latin typeface="Maiandra GD" panose="020E0502030308020204" pitchFamily="34" charset="0"/>
              </a:rPr>
              <a:t>Loudness matters minimally (+0.019) - contrary to "loudness war" theories Tempo has negligible effect (+0.010) - fast or slow doesn't determine success Valence barely matters (+0.004) - happy vs sad songs can both be hits Speechiness irrelevant (-0.001) - rap or instrumental, doesn't affect popularity</a:t>
            </a:r>
          </a:p>
        </p:txBody>
      </p:sp>
      <p:pic>
        <p:nvPicPr>
          <p:cNvPr id="1229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33218" y="2019300"/>
            <a:ext cx="9420225"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94133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1303423" y="152628"/>
            <a:ext cx="15681154"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TIME-SERIES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2591345" y="8368943"/>
            <a:ext cx="1347940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Analyzing data points collected sequentially over time to identify trends, patterns, and seasonal variations.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10146925" cy="7083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952172" y="1329520"/>
            <a:ext cx="7219246"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rPr>
              <a:t>The average popularity fluctuates significantly from year to year. While there isn't a strictly consistent upward trend across all years, recent years (roughly from the early 2000s onwards) appear to show generally higher average popularity compared to some earlier periods. There are noticeable peaks and dips throughout the timeline.</a:t>
            </a:r>
          </a:p>
        </p:txBody>
      </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455" y="1049249"/>
            <a:ext cx="9821951" cy="386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 name="Rectangle 7167"/>
          <p:cNvSpPr/>
          <p:nvPr/>
        </p:nvSpPr>
        <p:spPr>
          <a:xfrm>
            <a:off x="978014" y="5053170"/>
            <a:ext cx="875249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Based on the "Average Danceability Over Time" line plot, here is a short insight:</a:t>
            </a:r>
          </a:p>
          <a:p>
            <a:pPr marL="285750" indent="-285750">
              <a:buFont typeface="Arial" pitchFamily="34" charset="0"/>
              <a:buChar char="•"/>
            </a:pPr>
            <a:r>
              <a:rPr lang="en-US" b="1">
                <a:solidFill>
                  <a:schemeClr val="bg1"/>
                </a:solidFill>
              </a:rPr>
              <a:t>General Increase:</a:t>
            </a:r>
            <a:r>
              <a:rPr lang="en-US">
                <a:solidFill>
                  <a:schemeClr val="bg1"/>
                </a:solidFill>
              </a:rPr>
              <a:t> Average danceability shows a </a:t>
            </a:r>
            <a:r>
              <a:rPr lang="en-US" b="1">
                <a:solidFill>
                  <a:schemeClr val="bg1"/>
                </a:solidFill>
              </a:rPr>
              <a:t>general increasing trend</a:t>
            </a:r>
            <a:r>
              <a:rPr lang="en-US">
                <a:solidFill>
                  <a:schemeClr val="bg1"/>
                </a:solidFill>
              </a:rPr>
              <a:t> from the early 1970s (starting around 0.47) to the 1990s (peaking near 0.67).</a:t>
            </a:r>
          </a:p>
          <a:p>
            <a:pPr marL="285750" indent="-285750">
              <a:buFont typeface="Arial" pitchFamily="34" charset="0"/>
              <a:buChar char="•"/>
            </a:pPr>
            <a:r>
              <a:rPr lang="en-US" b="1">
                <a:solidFill>
                  <a:schemeClr val="bg1"/>
                </a:solidFill>
              </a:rPr>
              <a:t>High Volatility:</a:t>
            </a:r>
            <a:r>
              <a:rPr lang="en-US">
                <a:solidFill>
                  <a:schemeClr val="bg1"/>
                </a:solidFill>
              </a:rPr>
              <a:t> The average danceability is </a:t>
            </a:r>
            <a:r>
              <a:rPr lang="en-US" b="1">
                <a:solidFill>
                  <a:schemeClr val="bg1"/>
                </a:solidFill>
              </a:rPr>
              <a:t>highly volatile</a:t>
            </a:r>
            <a:r>
              <a:rPr lang="en-US">
                <a:solidFill>
                  <a:schemeClr val="bg1"/>
                </a:solidFill>
              </a:rPr>
              <a:t> year-to-year, with frequent sharp rises and drops throughout the entire period.</a:t>
            </a:r>
          </a:p>
          <a:p>
            <a:pPr marL="285750" indent="-285750">
              <a:buFont typeface="Arial" pitchFamily="34" charset="0"/>
              <a:buChar char="•"/>
            </a:pPr>
            <a:r>
              <a:rPr lang="en-US" b="1">
                <a:solidFill>
                  <a:schemeClr val="bg1"/>
                </a:solidFill>
              </a:rPr>
              <a:t>Peak and Decline:</a:t>
            </a:r>
            <a:r>
              <a:rPr lang="en-US">
                <a:solidFill>
                  <a:schemeClr val="bg1"/>
                </a:solidFill>
              </a:rPr>
              <a:t> The highest danceability appears around </a:t>
            </a:r>
            <a:r>
              <a:rPr lang="en-US" b="1">
                <a:solidFill>
                  <a:schemeClr val="bg1"/>
                </a:solidFill>
              </a:rPr>
              <a:t>1994</a:t>
            </a:r>
            <a:r>
              <a:rPr lang="en-US">
                <a:solidFill>
                  <a:schemeClr val="bg1"/>
                </a:solidFill>
              </a:rPr>
              <a:t> (near 0.67), followed by a noticeable </a:t>
            </a:r>
            <a:r>
              <a:rPr lang="en-US" b="1">
                <a:solidFill>
                  <a:schemeClr val="bg1"/>
                </a:solidFill>
              </a:rPr>
              <a:t>dip</a:t>
            </a:r>
            <a:r>
              <a:rPr lang="en-US">
                <a:solidFill>
                  <a:schemeClr val="bg1"/>
                </a:solidFill>
              </a:rPr>
              <a:t> in the early 2000s, before recovering in the 2010s and 2020s.</a:t>
            </a:r>
          </a:p>
          <a:p>
            <a:pPr marL="285750" indent="-285750">
              <a:buFont typeface="Arial" pitchFamily="34" charset="0"/>
              <a:buChar char="•"/>
            </a:pPr>
            <a:r>
              <a:rPr lang="en-US" b="1">
                <a:solidFill>
                  <a:schemeClr val="bg1"/>
                </a:solidFill>
              </a:rPr>
              <a:t>Recent Trend:</a:t>
            </a:r>
            <a:r>
              <a:rPr lang="en-US">
                <a:solidFill>
                  <a:schemeClr val="bg1"/>
                </a:solidFill>
              </a:rPr>
              <a:t> Danceability in recent years (2010s and 2020s) has generally remained high (mostly above 0.55), but is slightly below the peaks observed in the late 1980s and mid-1990s.</a:t>
            </a:r>
            <a:endParaRPr lang="en-US">
              <a:solidFill>
                <a:schemeClr val="bg1"/>
              </a:solidFill>
              <a:effectLst/>
            </a:endParaRPr>
          </a:p>
        </p:txBody>
      </p:sp>
      <p:pic>
        <p:nvPicPr>
          <p:cNvPr id="7171"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11959" y="3377008"/>
            <a:ext cx="8394586" cy="449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95830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0" y="7803532"/>
            <a:ext cx="18288000" cy="319459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sp>
        <p:nvSpPr>
          <p:cNvPr id="30" name="TextBox 30"/>
          <p:cNvSpPr txBox="1"/>
          <p:nvPr/>
        </p:nvSpPr>
        <p:spPr>
          <a:xfrm>
            <a:off x="467854" y="85462"/>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780954" y="1415962"/>
            <a:ext cx="8296839"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Based on the chart "Average Energy Over Time," few short insights</a:t>
            </a:r>
            <a:r>
              <a:rPr lang="en-US">
                <a:solidFill>
                  <a:schemeClr val="bg1"/>
                </a:solidFill>
              </a:rPr>
              <a:t>:</a:t>
            </a:r>
          </a:p>
          <a:p>
            <a:pPr marL="342900" indent="-342900">
              <a:buFont typeface="Arial" pitchFamily="34" charset="0"/>
              <a:buChar char="•"/>
            </a:pPr>
            <a:r>
              <a:rPr lang="en-US">
                <a:solidFill>
                  <a:schemeClr val="bg1"/>
                </a:solidFill>
              </a:rPr>
              <a:t>Overall Upward Trend: There is a clear trend showing that music, on average, has become significantly more energetic over the last 50 years.</a:t>
            </a:r>
          </a:p>
          <a:p>
            <a:pPr marL="342900" indent="-342900">
              <a:buFont typeface="Arial" pitchFamily="34" charset="0"/>
              <a:buChar char="•"/>
            </a:pPr>
            <a:r>
              <a:rPr lang="en-US">
                <a:solidFill>
                  <a:schemeClr val="bg1"/>
                </a:solidFill>
              </a:rPr>
              <a:t>A Tale of Two Eras: The chart shows two distinct periods. The years before 1990 were highly volatile, with dramatic swings between very low and very high energy. From the 1990s onward, the average energy becomes much more stable and settles into a consistently higher range.</a:t>
            </a:r>
          </a:p>
          <a:p>
            <a:pPr marL="342900" indent="-342900">
              <a:buFont typeface="Arial" pitchFamily="34" charset="0"/>
              <a:buChar char="•"/>
            </a:pPr>
            <a:r>
              <a:rPr lang="en-US">
                <a:solidFill>
                  <a:schemeClr val="bg1"/>
                </a:solidFill>
              </a:rPr>
              <a:t>Modern Music is High-Energy: For the past two decades (since the early 2000s), the average energy level has remained consistently high. This suggests that modern music production standards favor more intense, loud, and active-sounding tracks compared to previous eras.</a:t>
            </a:r>
          </a:p>
        </p:txBody>
      </p:sp>
      <p:sp>
        <p:nvSpPr>
          <p:cNvPr id="7168" name="Rectangle 7167"/>
          <p:cNvSpPr/>
          <p:nvPr/>
        </p:nvSpPr>
        <p:spPr>
          <a:xfrm>
            <a:off x="609600" y="5985606"/>
            <a:ext cx="6600495"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Energy (Boxplot 1)</a:t>
            </a:r>
          </a:p>
          <a:p>
            <a:pPr marL="285750" indent="-285750">
              <a:buFont typeface="Arial" pitchFamily="34" charset="0"/>
              <a:buChar char="•"/>
            </a:pPr>
            <a:r>
              <a:rPr lang="en-US">
                <a:solidFill>
                  <a:schemeClr val="bg1"/>
                </a:solidFill>
              </a:rPr>
              <a:t>Outliers: Outliers below zero become more frequent after 2010, indicating an increase in tracks with unusually low energy values.</a:t>
            </a:r>
          </a:p>
          <a:p>
            <a:pPr marL="285750" indent="-285750">
              <a:buFont typeface="Arial" pitchFamily="34" charset="0"/>
              <a:buChar char="•"/>
            </a:pPr>
            <a:r>
              <a:rPr lang="en-US">
                <a:solidFill>
                  <a:schemeClr val="bg1"/>
                </a:solidFill>
              </a:rPr>
              <a:t>Median: The median energy rises steadily, peaking around 2010-2015, before stabilizing in the upper half of the distribution.</a:t>
            </a:r>
          </a:p>
          <a:p>
            <a:pPr marL="285750" indent="-285750">
              <a:buFont typeface="Arial" pitchFamily="34" charset="0"/>
              <a:buChar char="•"/>
            </a:pPr>
            <a:r>
              <a:rPr lang="en-US">
                <a:solidFill>
                  <a:schemeClr val="bg1"/>
                </a:solidFill>
              </a:rPr>
              <a:t>Width and Spread: The interquartile range widens from 1992 through the 2010s, meaning more variation in energy, but contracts slightly closer to 2024.</a:t>
            </a:r>
          </a:p>
          <a:p>
            <a:pPr marL="285750" indent="-285750">
              <a:buFont typeface="Arial" pitchFamily="34" charset="0"/>
              <a:buChar char="•"/>
            </a:pPr>
            <a:r>
              <a:rPr lang="en-US">
                <a:solidFill>
                  <a:schemeClr val="bg1"/>
                </a:solidFill>
              </a:rPr>
              <a:t>Shape and Skewness: The distribution is left-skewed in later years, as more values cluster at the high end with a tail stretching toward low energy.</a:t>
            </a:r>
          </a:p>
          <a:p>
            <a:pPr marL="285750" indent="-285750">
              <a:buFont typeface="Arial" pitchFamily="34" charset="0"/>
              <a:buChar char="•"/>
            </a:pPr>
            <a:r>
              <a:rPr lang="en-US">
                <a:solidFill>
                  <a:schemeClr val="bg1"/>
                </a:solidFill>
              </a:rPr>
              <a:t>Peaks: The most pronounced peaks in median energy appear in the early to mid-2010s.</a:t>
            </a:r>
          </a:p>
          <a:p>
            <a:endParaRPr lang="en-US">
              <a:solidFill>
                <a:schemeClr val="bg1"/>
              </a:solidFill>
              <a:effectLst/>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454" y="1029020"/>
            <a:ext cx="9699499" cy="393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0096" y="4942225"/>
            <a:ext cx="10867698" cy="515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361684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193098" y="5501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91920" y="518190"/>
            <a:ext cx="6359754"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solidFill>
                  <a:schemeClr val="bg1"/>
                </a:solidFill>
                <a:latin typeface="Maiandra GD" panose="020E0502030308020204" pitchFamily="34" charset="0"/>
              </a:rPr>
              <a:t>Danceability (Boxplot 2)</a:t>
            </a:r>
          </a:p>
          <a:p>
            <a:pPr marL="285750" indent="-285750">
              <a:buFont typeface="Arial" pitchFamily="34" charset="0"/>
              <a:buChar char="•"/>
            </a:pPr>
            <a:r>
              <a:rPr lang="en-US">
                <a:solidFill>
                  <a:schemeClr val="bg1"/>
                </a:solidFill>
                <a:latin typeface="Maiandra GD" panose="020E0502030308020204" pitchFamily="34" charset="0"/>
              </a:rPr>
              <a:t>Outliers: The frequency of outliers below zero increases after 2000, revealing a broader set of tracks with extremely low danceability.</a:t>
            </a:r>
          </a:p>
          <a:p>
            <a:pPr marL="285750" indent="-285750">
              <a:buFont typeface="Arial" pitchFamily="34" charset="0"/>
              <a:buChar char="•"/>
            </a:pPr>
            <a:r>
              <a:rPr lang="en-US">
                <a:solidFill>
                  <a:schemeClr val="bg1"/>
                </a:solidFill>
                <a:latin typeface="Maiandra GD" panose="020E0502030308020204" pitchFamily="34" charset="0"/>
              </a:rPr>
              <a:t>Median: The median starts high in the early '90s and then flattens and remains stable after 2000, located in the upper half of the box.</a:t>
            </a:r>
          </a:p>
          <a:p>
            <a:pPr marL="285750" indent="-285750">
              <a:buFont typeface="Arial" pitchFamily="34" charset="0"/>
              <a:buChar char="•"/>
            </a:pPr>
            <a:r>
              <a:rPr lang="en-US">
                <a:solidFill>
                  <a:schemeClr val="bg1"/>
                </a:solidFill>
                <a:latin typeface="Maiandra GD" panose="020E0502030308020204" pitchFamily="34" charset="0"/>
              </a:rPr>
              <a:t>Width and Spread: The spread is greatest in the earlier years (1992–2000), then contracts and remains narrower through to 2024.</a:t>
            </a:r>
          </a:p>
          <a:p>
            <a:pPr marL="285750" indent="-285750">
              <a:buFont typeface="Arial" pitchFamily="34" charset="0"/>
              <a:buChar char="•"/>
            </a:pPr>
            <a:r>
              <a:rPr lang="en-US">
                <a:solidFill>
                  <a:schemeClr val="bg1"/>
                </a:solidFill>
                <a:latin typeface="Maiandra GD" panose="020E0502030308020204" pitchFamily="34" charset="0"/>
              </a:rPr>
              <a:t>Shape and Skewness: Most years show a left-skewed distribution, with a longer tail toward low danceability scores.</a:t>
            </a:r>
          </a:p>
          <a:p>
            <a:pPr marL="285750" indent="-285750">
              <a:buFont typeface="Arial" pitchFamily="34" charset="0"/>
              <a:buChar char="•"/>
            </a:pPr>
            <a:r>
              <a:rPr lang="en-US">
                <a:solidFill>
                  <a:schemeClr val="bg1"/>
                </a:solidFill>
                <a:latin typeface="Maiandra GD" panose="020E0502030308020204" pitchFamily="34" charset="0"/>
              </a:rPr>
              <a:t>Peaks: Danceability peaks by median in the 1990s and becomes less pronounced in later years with flatter median values.</a:t>
            </a:r>
          </a:p>
        </p:txBody>
      </p:sp>
      <p:sp>
        <p:nvSpPr>
          <p:cNvPr id="7168" name="Rectangle 7167"/>
          <p:cNvSpPr/>
          <p:nvPr/>
        </p:nvSpPr>
        <p:spPr>
          <a:xfrm>
            <a:off x="227734" y="5600700"/>
            <a:ext cx="6992007"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"Median, Min, and Max Popularity Over Time (1971-2024)" plot, here is a short insight:</a:t>
            </a:r>
          </a:p>
          <a:p>
            <a:pPr marL="285750" indent="-285750">
              <a:buFont typeface="Arial" pitchFamily="34" charset="0"/>
              <a:buChar char="•"/>
            </a:pPr>
            <a:r>
              <a:rPr lang="en-US" b="1">
                <a:solidFill>
                  <a:schemeClr val="bg1"/>
                </a:solidFill>
                <a:latin typeface="Maiandra GD" panose="020E0502030308020204" pitchFamily="34" charset="0"/>
              </a:rPr>
              <a:t>Max Popularity is Consistently High:</a:t>
            </a:r>
            <a:r>
              <a:rPr lang="en-US">
                <a:solidFill>
                  <a:schemeClr val="bg1"/>
                </a:solidFill>
                <a:latin typeface="Maiandra GD" panose="020E0502030308020204" pitchFamily="34" charset="0"/>
              </a:rPr>
              <a:t> The </a:t>
            </a:r>
            <a:r>
              <a:rPr lang="en-US" b="1">
                <a:solidFill>
                  <a:schemeClr val="bg1"/>
                </a:solidFill>
                <a:latin typeface="Maiandra GD" panose="020E0502030308020204" pitchFamily="34" charset="0"/>
              </a:rPr>
              <a:t>maximum popularity</a:t>
            </a:r>
            <a:r>
              <a:rPr lang="en-US">
                <a:solidFill>
                  <a:schemeClr val="bg1"/>
                </a:solidFill>
                <a:latin typeface="Maiandra GD" panose="020E0502030308020204" pitchFamily="34" charset="0"/>
              </a:rPr>
              <a:t> (light purple line) has remained consistently high, mostly </a:t>
            </a:r>
            <a:r>
              <a:rPr lang="en-US" b="1">
                <a:solidFill>
                  <a:schemeClr val="bg1"/>
                </a:solidFill>
                <a:latin typeface="Maiandra GD" panose="020E0502030308020204" pitchFamily="34" charset="0"/>
              </a:rPr>
              <a:t>above 70</a:t>
            </a:r>
            <a:r>
              <a:rPr lang="en-US">
                <a:solidFill>
                  <a:schemeClr val="bg1"/>
                </a:solidFill>
                <a:latin typeface="Maiandra GD" panose="020E0502030308020204" pitchFamily="34" charset="0"/>
              </a:rPr>
              <a:t>, throughout the entire period, suggesting there's always at least one highly popular song each year.</a:t>
            </a:r>
          </a:p>
          <a:p>
            <a:pPr marL="285750" indent="-285750">
              <a:buFont typeface="Arial" pitchFamily="34" charset="0"/>
              <a:buChar char="•"/>
            </a:pPr>
            <a:r>
              <a:rPr lang="en-US" b="1">
                <a:solidFill>
                  <a:schemeClr val="bg1"/>
                </a:solidFill>
                <a:latin typeface="Maiandra GD" panose="020E0502030308020204" pitchFamily="34" charset="0"/>
              </a:rPr>
              <a:t>Median Popularity has Plummeted:</a:t>
            </a:r>
            <a:r>
              <a:rPr lang="en-US">
                <a:solidFill>
                  <a:schemeClr val="bg1"/>
                </a:solidFill>
                <a:latin typeface="Maiandra GD" panose="020E0502030308020204" pitchFamily="34" charset="0"/>
              </a:rPr>
              <a:t> </a:t>
            </a:r>
            <a:r>
              <a:rPr lang="en-US" b="1">
                <a:solidFill>
                  <a:schemeClr val="bg1"/>
                </a:solidFill>
                <a:latin typeface="Maiandra GD" panose="020E0502030308020204" pitchFamily="34" charset="0"/>
              </a:rPr>
              <a:t>Median popularity</a:t>
            </a:r>
            <a:r>
              <a:rPr lang="en-US">
                <a:solidFill>
                  <a:schemeClr val="bg1"/>
                </a:solidFill>
                <a:latin typeface="Maiandra GD" panose="020E0502030308020204" pitchFamily="34" charset="0"/>
              </a:rPr>
              <a:t> (blue-green line) dropped sharply from a peak around 45 in the late 1970s/early 1980s to near </a:t>
            </a:r>
            <a:r>
              <a:rPr lang="en-US" b="1">
                <a:solidFill>
                  <a:schemeClr val="bg1"/>
                </a:solidFill>
                <a:latin typeface="Maiandra GD" panose="020E0502030308020204" pitchFamily="34" charset="0"/>
              </a:rPr>
              <a:t>0</a:t>
            </a:r>
            <a:r>
              <a:rPr lang="en-US">
                <a:solidFill>
                  <a:schemeClr val="bg1"/>
                </a:solidFill>
                <a:latin typeface="Maiandra GD" panose="020E0502030308020204" pitchFamily="34" charset="0"/>
              </a:rPr>
              <a:t> by the mid-1980s, indicating that the vast majority of tracks added to the dataset after that time have very low popularity.</a:t>
            </a:r>
          </a:p>
          <a:p>
            <a:pPr marL="285750" indent="-285750">
              <a:buFont typeface="Arial" pitchFamily="34" charset="0"/>
              <a:buChar char="•"/>
            </a:pPr>
            <a:r>
              <a:rPr lang="en-US" b="1">
                <a:solidFill>
                  <a:schemeClr val="bg1"/>
                </a:solidFill>
                <a:latin typeface="Maiandra GD" panose="020E0502030308020204" pitchFamily="34" charset="0"/>
              </a:rPr>
              <a:t>Minimum Popularity is Zero:</a:t>
            </a:r>
            <a:r>
              <a:rPr lang="en-US">
                <a:solidFill>
                  <a:schemeClr val="bg1"/>
                </a:solidFill>
                <a:latin typeface="Maiandra GD" panose="020E0502030308020204" pitchFamily="34" charset="0"/>
              </a:rPr>
              <a:t> </a:t>
            </a:r>
            <a:r>
              <a:rPr lang="en-US" b="1">
                <a:solidFill>
                  <a:schemeClr val="bg1"/>
                </a:solidFill>
                <a:latin typeface="Maiandra GD" panose="020E0502030308020204" pitchFamily="34" charset="0"/>
              </a:rPr>
              <a:t>Minimum popularity</a:t>
            </a:r>
            <a:r>
              <a:rPr lang="en-US">
                <a:solidFill>
                  <a:schemeClr val="bg1"/>
                </a:solidFill>
                <a:latin typeface="Maiandra GD" panose="020E0502030308020204" pitchFamily="34" charset="0"/>
              </a:rPr>
              <a:t> (yellow line) has been </a:t>
            </a:r>
            <a:r>
              <a:rPr lang="en-US" b="1">
                <a:solidFill>
                  <a:schemeClr val="bg1"/>
                </a:solidFill>
                <a:latin typeface="Maiandra GD" panose="020E0502030308020204" pitchFamily="34" charset="0"/>
              </a:rPr>
              <a:t>0 for most years</a:t>
            </a:r>
            <a:r>
              <a:rPr lang="en-US">
                <a:solidFill>
                  <a:schemeClr val="bg1"/>
                </a:solidFill>
                <a:latin typeface="Maiandra GD" panose="020E0502030308020204" pitchFamily="34" charset="0"/>
              </a:rPr>
              <a:t> since the late 1970s, confirming that every year contains tracks with the lowest possible popularity score.</a:t>
            </a:r>
          </a:p>
          <a:p>
            <a:endParaRPr lang="en-US">
              <a:solidFill>
                <a:schemeClr val="bg1"/>
              </a:solidFill>
              <a:effectLs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972292"/>
            <a:ext cx="10278193" cy="431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9741" y="5143500"/>
            <a:ext cx="1106825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537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17303" y="61262"/>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525002" y="1233920"/>
            <a:ext cx="7736926"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Footlight MT Light" panose="0204060206030A020304" pitchFamily="18" charset="0"/>
              </a:rPr>
              <a:t>Based on the "Median, Min, and Max Danceability Over Time" plot, here is a short insight:</a:t>
            </a:r>
          </a:p>
          <a:p>
            <a:pPr marL="285750" indent="-285750">
              <a:buFont typeface="Arial" pitchFamily="34" charset="0"/>
              <a:buChar char="•"/>
            </a:pPr>
            <a:r>
              <a:rPr lang="en-US" b="1">
                <a:solidFill>
                  <a:schemeClr val="bg1"/>
                </a:solidFill>
                <a:latin typeface="Footlight MT Light" panose="0204060206030A020304" pitchFamily="18" charset="0"/>
              </a:rPr>
              <a:t>Max Danceability is consistently high:</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maximum danceability</a:t>
            </a:r>
            <a:r>
              <a:rPr lang="en-US">
                <a:solidFill>
                  <a:schemeClr val="bg1"/>
                </a:solidFill>
                <a:latin typeface="Footlight MT Light" panose="0204060206030A020304" pitchFamily="18" charset="0"/>
              </a:rPr>
              <a:t> (purple line) has remained extremely high, clustered near </a:t>
            </a:r>
            <a:r>
              <a:rPr lang="en-US" b="1">
                <a:solidFill>
                  <a:schemeClr val="bg1"/>
                </a:solidFill>
                <a:latin typeface="Footlight MT Light" panose="0204060206030A020304" pitchFamily="18" charset="0"/>
              </a:rPr>
              <a:t>0.9 to 1.0</a:t>
            </a:r>
            <a:r>
              <a:rPr lang="en-US">
                <a:solidFill>
                  <a:schemeClr val="bg1"/>
                </a:solidFill>
                <a:latin typeface="Footlight MT Light" panose="0204060206030A020304" pitchFamily="18" charset="0"/>
              </a:rPr>
              <a:t> throughout the entire period, indicating every year contains highly danceable tracks.</a:t>
            </a:r>
          </a:p>
          <a:p>
            <a:pPr marL="285750" indent="-285750">
              <a:buFont typeface="Arial" pitchFamily="34" charset="0"/>
              <a:buChar char="•"/>
            </a:pPr>
            <a:r>
              <a:rPr lang="en-US" b="1">
                <a:solidFill>
                  <a:schemeClr val="bg1"/>
                </a:solidFill>
                <a:latin typeface="Footlight MT Light" panose="0204060206030A020304" pitchFamily="18" charset="0"/>
              </a:rPr>
              <a:t>Median Danceability is Stable:</a:t>
            </a:r>
            <a:r>
              <a:rPr lang="en-US">
                <a:solidFill>
                  <a:schemeClr val="bg1"/>
                </a:solidFill>
                <a:latin typeface="Footlight MT Light" panose="0204060206030A020304" pitchFamily="18" charset="0"/>
              </a:rPr>
              <a:t> </a:t>
            </a:r>
            <a:r>
              <a:rPr lang="en-US" b="1">
                <a:solidFill>
                  <a:schemeClr val="bg1"/>
                </a:solidFill>
                <a:latin typeface="Footlight MT Light" panose="0204060206030A020304" pitchFamily="18" charset="0"/>
              </a:rPr>
              <a:t>Median danceability</a:t>
            </a:r>
            <a:r>
              <a:rPr lang="en-US">
                <a:solidFill>
                  <a:schemeClr val="bg1"/>
                </a:solidFill>
                <a:latin typeface="Footlight MT Light" panose="0204060206030A020304" pitchFamily="18" charset="0"/>
              </a:rPr>
              <a:t> (blue-green line) has been remarkably stable since the mid-1980s, hovering consistently around </a:t>
            </a:r>
            <a:r>
              <a:rPr lang="en-US" b="1">
                <a:solidFill>
                  <a:schemeClr val="bg1"/>
                </a:solidFill>
                <a:latin typeface="Footlight MT Light" panose="0204060206030A020304" pitchFamily="18" charset="0"/>
              </a:rPr>
              <a:t>0.6 to 0.65</a:t>
            </a:r>
            <a:r>
              <a:rPr lang="en-US">
                <a:solidFill>
                  <a:schemeClr val="bg1"/>
                </a:solidFill>
                <a:latin typeface="Footlight MT Light" panose="0204060206030A020304" pitchFamily="18" charset="0"/>
              </a:rPr>
              <a:t>. It saw an initial peak in the early 1980s before stabilizing.</a:t>
            </a:r>
          </a:p>
          <a:p>
            <a:pPr marL="285750" indent="-285750">
              <a:buFont typeface="Arial" pitchFamily="34" charset="0"/>
              <a:buChar char="•"/>
            </a:pPr>
            <a:r>
              <a:rPr lang="en-US" b="1">
                <a:solidFill>
                  <a:schemeClr val="bg1"/>
                </a:solidFill>
                <a:latin typeface="Footlight MT Light" panose="0204060206030A020304" pitchFamily="18" charset="0"/>
              </a:rPr>
              <a:t>Min Danceability Indicates Missing Data:</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minimum danceability</a:t>
            </a:r>
            <a:r>
              <a:rPr lang="en-US">
                <a:solidFill>
                  <a:schemeClr val="bg1"/>
                </a:solidFill>
                <a:latin typeface="Footlight MT Light" panose="0204060206030A020304" pitchFamily="18" charset="0"/>
              </a:rPr>
              <a:t> (yellow line) shows frequent and sharp drops to </a:t>
            </a:r>
            <a:r>
              <a:rPr lang="en-US" b="1">
                <a:solidFill>
                  <a:schemeClr val="bg1"/>
                </a:solidFill>
                <a:latin typeface="Footlight MT Light" panose="0204060206030A020304" pitchFamily="18" charset="0"/>
              </a:rPr>
              <a:t>−1.0</a:t>
            </a:r>
            <a:r>
              <a:rPr lang="en-US">
                <a:solidFill>
                  <a:schemeClr val="bg1"/>
                </a:solidFill>
                <a:latin typeface="Footlight MT Light" panose="0204060206030A020304" pitchFamily="18" charset="0"/>
              </a:rPr>
              <a:t>, particularly since the mid-1990s. This pattern strongly suggests that the value −1.0 is a </a:t>
            </a:r>
            <a:r>
              <a:rPr lang="en-US" b="1">
                <a:solidFill>
                  <a:schemeClr val="bg1"/>
                </a:solidFill>
                <a:latin typeface="Footlight MT Light" panose="0204060206030A020304" pitchFamily="18" charset="0"/>
              </a:rPr>
              <a:t>placeholder for missing or invalid data</a:t>
            </a:r>
            <a:r>
              <a:rPr lang="en-US">
                <a:solidFill>
                  <a:schemeClr val="bg1"/>
                </a:solidFill>
                <a:latin typeface="Footlight MT Light" panose="0204060206030A020304" pitchFamily="18" charset="0"/>
              </a:rPr>
              <a:t> in many years, as a track with a true danceability score of −1.0 is not a valid feature value.</a:t>
            </a:r>
            <a:endParaRPr lang="en-US">
              <a:solidFill>
                <a:schemeClr val="bg1"/>
              </a:solidFill>
              <a:effectLst/>
              <a:latin typeface="Footlight MT Light" panose="0204060206030A020304" pitchFamily="18" charset="0"/>
            </a:endParaRPr>
          </a:p>
        </p:txBody>
      </p:sp>
      <p:sp>
        <p:nvSpPr>
          <p:cNvPr id="7168" name="Rectangle 7167"/>
          <p:cNvSpPr/>
          <p:nvPr/>
        </p:nvSpPr>
        <p:spPr>
          <a:xfrm>
            <a:off x="182667" y="6286500"/>
            <a:ext cx="8665537"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Footlight MT Light" panose="0204060206030A020304" pitchFamily="18" charset="0"/>
              </a:rPr>
              <a:t>Based on the "Median, Min, and Max Danceability Over Time" plot, here is a short insight:</a:t>
            </a:r>
          </a:p>
          <a:p>
            <a:pPr marL="285750" indent="-285750">
              <a:buFont typeface="Arial" pitchFamily="34" charset="0"/>
              <a:buChar char="•"/>
            </a:pPr>
            <a:r>
              <a:rPr lang="en-US" b="1">
                <a:solidFill>
                  <a:schemeClr val="bg1"/>
                </a:solidFill>
                <a:latin typeface="Footlight MT Light" panose="0204060206030A020304" pitchFamily="18" charset="0"/>
              </a:rPr>
              <a:t>Max Danceability is consistently high:</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maximum danceability</a:t>
            </a:r>
            <a:r>
              <a:rPr lang="en-US">
                <a:solidFill>
                  <a:schemeClr val="bg1"/>
                </a:solidFill>
                <a:latin typeface="Footlight MT Light" panose="0204060206030A020304" pitchFamily="18" charset="0"/>
              </a:rPr>
              <a:t> (purple line) has remained extremely high, clustered near </a:t>
            </a:r>
            <a:r>
              <a:rPr lang="en-US" b="1">
                <a:solidFill>
                  <a:schemeClr val="bg1"/>
                </a:solidFill>
                <a:latin typeface="Footlight MT Light" panose="0204060206030A020304" pitchFamily="18" charset="0"/>
              </a:rPr>
              <a:t>0.9 to 1.0</a:t>
            </a:r>
            <a:r>
              <a:rPr lang="en-US">
                <a:solidFill>
                  <a:schemeClr val="bg1"/>
                </a:solidFill>
                <a:latin typeface="Footlight MT Light" panose="0204060206030A020304" pitchFamily="18" charset="0"/>
              </a:rPr>
              <a:t> throughout the entire period, indicating every year contains highly danceable tracks.</a:t>
            </a:r>
          </a:p>
          <a:p>
            <a:pPr marL="285750" indent="-285750">
              <a:buFont typeface="Arial" pitchFamily="34" charset="0"/>
              <a:buChar char="•"/>
            </a:pPr>
            <a:r>
              <a:rPr lang="en-US" b="1">
                <a:solidFill>
                  <a:schemeClr val="bg1"/>
                </a:solidFill>
                <a:latin typeface="Footlight MT Light" panose="0204060206030A020304" pitchFamily="18" charset="0"/>
              </a:rPr>
              <a:t>Median Danceability is Stable:</a:t>
            </a:r>
            <a:r>
              <a:rPr lang="en-US">
                <a:solidFill>
                  <a:schemeClr val="bg1"/>
                </a:solidFill>
                <a:latin typeface="Footlight MT Light" panose="0204060206030A020304" pitchFamily="18" charset="0"/>
              </a:rPr>
              <a:t> </a:t>
            </a:r>
            <a:r>
              <a:rPr lang="en-US" b="1">
                <a:solidFill>
                  <a:schemeClr val="bg1"/>
                </a:solidFill>
                <a:latin typeface="Footlight MT Light" panose="0204060206030A020304" pitchFamily="18" charset="0"/>
              </a:rPr>
              <a:t>Median danceability</a:t>
            </a:r>
            <a:r>
              <a:rPr lang="en-US">
                <a:solidFill>
                  <a:schemeClr val="bg1"/>
                </a:solidFill>
                <a:latin typeface="Footlight MT Light" panose="0204060206030A020304" pitchFamily="18" charset="0"/>
              </a:rPr>
              <a:t> (blue-green line) has been remarkably stable since the mid-1980s, hovering consistently around </a:t>
            </a:r>
            <a:r>
              <a:rPr lang="en-US" b="1">
                <a:solidFill>
                  <a:schemeClr val="bg1"/>
                </a:solidFill>
                <a:latin typeface="Footlight MT Light" panose="0204060206030A020304" pitchFamily="18" charset="0"/>
              </a:rPr>
              <a:t>0.6 to 0.65</a:t>
            </a:r>
            <a:r>
              <a:rPr lang="en-US">
                <a:solidFill>
                  <a:schemeClr val="bg1"/>
                </a:solidFill>
                <a:latin typeface="Footlight MT Light" panose="0204060206030A020304" pitchFamily="18" charset="0"/>
              </a:rPr>
              <a:t>. It saw an initial peak in the early 1980s before stabilizing.</a:t>
            </a:r>
          </a:p>
          <a:p>
            <a:pPr marL="285750" indent="-285750">
              <a:buFont typeface="Arial" pitchFamily="34" charset="0"/>
              <a:buChar char="•"/>
            </a:pPr>
            <a:r>
              <a:rPr lang="en-US" b="1">
                <a:solidFill>
                  <a:schemeClr val="bg1"/>
                </a:solidFill>
                <a:latin typeface="Footlight MT Light" panose="0204060206030A020304" pitchFamily="18" charset="0"/>
              </a:rPr>
              <a:t>Min Danceability Indicates Missing Data:</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minimum danceability</a:t>
            </a:r>
            <a:r>
              <a:rPr lang="en-US">
                <a:solidFill>
                  <a:schemeClr val="bg1"/>
                </a:solidFill>
                <a:latin typeface="Footlight MT Light" panose="0204060206030A020304" pitchFamily="18" charset="0"/>
              </a:rPr>
              <a:t> (yellow line) shows frequent and sharp drops to </a:t>
            </a:r>
            <a:r>
              <a:rPr lang="en-US" b="1">
                <a:solidFill>
                  <a:schemeClr val="bg1"/>
                </a:solidFill>
                <a:latin typeface="Footlight MT Light" panose="0204060206030A020304" pitchFamily="18" charset="0"/>
              </a:rPr>
              <a:t>−1.0</a:t>
            </a:r>
            <a:r>
              <a:rPr lang="en-US">
                <a:solidFill>
                  <a:schemeClr val="bg1"/>
                </a:solidFill>
                <a:latin typeface="Footlight MT Light" panose="0204060206030A020304" pitchFamily="18" charset="0"/>
              </a:rPr>
              <a:t>, particularly since the mid-1990s. This pattern strongly suggests that the value −1.0 is a </a:t>
            </a:r>
            <a:r>
              <a:rPr lang="en-US" b="1">
                <a:solidFill>
                  <a:schemeClr val="bg1"/>
                </a:solidFill>
                <a:latin typeface="Footlight MT Light" panose="0204060206030A020304" pitchFamily="18" charset="0"/>
              </a:rPr>
              <a:t>placeholder for missing or invalid data</a:t>
            </a:r>
            <a:r>
              <a:rPr lang="en-US">
                <a:solidFill>
                  <a:schemeClr val="bg1"/>
                </a:solidFill>
                <a:latin typeface="Footlight MT Light" panose="0204060206030A020304" pitchFamily="18" charset="0"/>
              </a:rPr>
              <a:t> in many years, as a track with a true danceability score of −1.0 is not a valid feature value</a:t>
            </a:r>
            <a:r>
              <a:rPr lang="en-US">
                <a:solidFill>
                  <a:schemeClr val="bg1"/>
                </a:solidFill>
              </a:rPr>
              <a:t>.</a:t>
            </a:r>
          </a:p>
          <a:p>
            <a:endParaRPr lang="en-US">
              <a:solidFill>
                <a:schemeClr val="bg1"/>
              </a:solidFill>
              <a:effectLs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35379"/>
            <a:ext cx="9406690" cy="4917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00" y="4950371"/>
            <a:ext cx="8915401" cy="519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1071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369625" y="-3241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032734" y="1356387"/>
            <a:ext cx="7660728"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j-lt"/>
              </a:rPr>
              <a:t>Brief insights from the median, min, and max plots for danceability, energy, and valence over time:</a:t>
            </a:r>
          </a:p>
          <a:p>
            <a:pPr marL="285750" indent="-285750">
              <a:buFont typeface="Arial" pitchFamily="34" charset="0"/>
              <a:buChar char="•"/>
            </a:pPr>
            <a:r>
              <a:rPr lang="en-US" b="1" err="1">
                <a:solidFill>
                  <a:schemeClr val="bg1"/>
                </a:solidFill>
                <a:latin typeface="+mj-lt"/>
              </a:rPr>
              <a:t>Danceability : Median danceability shows some fluctuations but appears to have a slight upward trend over the years. Both min and max danceability also vary but remain within a relatively stable range.</a:t>
            </a:r>
          </a:p>
          <a:p>
            <a:pPr marL="285750" indent="-285750">
              <a:buFont typeface="Arial" pitchFamily="34" charset="0"/>
              <a:buChar char="•"/>
            </a:pPr>
            <a:r>
              <a:rPr lang="en-US" b="1">
                <a:solidFill>
                  <a:schemeClr val="bg1"/>
                </a:solidFill>
                <a:latin typeface="+mj-lt"/>
              </a:rPr>
              <a:t>Energy : Median energy fluctuates, peaking in earlier years and showing a slight decrease more recently. Min and max energy also vary but generally stay within a consistent range.</a:t>
            </a:r>
          </a:p>
          <a:p>
            <a:pPr marL="285750" indent="-285750">
              <a:buFont typeface="Arial" pitchFamily="34" charset="0"/>
              <a:buChar char="•"/>
            </a:pPr>
            <a:r>
              <a:rPr lang="en-US" b="1">
                <a:solidFill>
                  <a:schemeClr val="bg1"/>
                </a:solidFill>
                <a:latin typeface="+mj-lt"/>
              </a:rPr>
              <a:t>Valence: Median valence also fluctuates over time. The range between the minimum and maximum valence seems to have been wider in earlier years compared to more recent ones.</a:t>
            </a:r>
          </a:p>
        </p:txBody>
      </p:sp>
      <p:sp>
        <p:nvSpPr>
          <p:cNvPr id="7168" name="Rectangle 7167"/>
          <p:cNvSpPr/>
          <p:nvPr/>
        </p:nvSpPr>
        <p:spPr>
          <a:xfrm>
            <a:off x="1371600" y="5140036"/>
            <a:ext cx="5269175"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chemeClr val="bg1"/>
                </a:solidFill>
              </a:rPr>
              <a:t>The chart illustrates a dramatic shift in the music landscape, especially in the 21st century. While regional languages like Tamil had a strong and consistent presence for decades, the last 10-15 years have seen an explosive growth in the number of tracks for English and a meteoric rise of Korean music, reflecting the globalization of music consumption likely driven by digital streaming platforms.</a:t>
            </a:r>
            <a:endParaRPr lang="en-US" sz="2400" b="1">
              <a:solidFill>
                <a:schemeClr val="bg1"/>
              </a:solidFill>
              <a:effectLst/>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675916"/>
            <a:ext cx="9753600" cy="39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6200" y="4495708"/>
            <a:ext cx="10366500" cy="579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69420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7709" y="1378"/>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875635" y="94503"/>
            <a:ext cx="1262002" cy="1110553"/>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15646" y="541285"/>
            <a:ext cx="8768636"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time series analysis we've done so far, here are some insights:</a:t>
            </a:r>
          </a:p>
          <a:p>
            <a:r>
              <a:rPr lang="en-US" sz="1600" b="1">
                <a:solidFill>
                  <a:schemeClr val="bg1"/>
                </a:solidFill>
                <a:latin typeface="Maiandra GD" panose="020E0502030308020204" pitchFamily="34" charset="0"/>
              </a:rPr>
              <a:t>Overall Trends:</a:t>
            </a:r>
          </a:p>
          <a:p>
            <a:pPr marL="285750" indent="-285750">
              <a:buFont typeface="Arial" pitchFamily="34" charset="0"/>
              <a:buChar char="•"/>
            </a:pPr>
            <a:r>
              <a:rPr lang="en-US" sz="1600">
                <a:solidFill>
                  <a:schemeClr val="bg1"/>
                </a:solidFill>
                <a:latin typeface="Maiandra GD" panose="020E0502030308020204" pitchFamily="34" charset="0"/>
              </a:rPr>
              <a:t>Song Volume Growth: The number of tracks in the dataset generally increases over the years, with a significant rise in recent years. This could reflect an increase in music production, availability on platforms like Spotify, or the dataset's coverage expanding over time. Popularity Trends:</a:t>
            </a:r>
          </a:p>
          <a:p>
            <a:pPr marL="285750" indent="-285750">
              <a:buFont typeface="Arial" pitchFamily="34" charset="0"/>
              <a:buChar char="•"/>
            </a:pPr>
            <a:r>
              <a:rPr lang="en-US" sz="1600">
                <a:solidFill>
                  <a:schemeClr val="bg1"/>
                </a:solidFill>
                <a:latin typeface="Maiandra GD" panose="020E0502030308020204" pitchFamily="34" charset="0"/>
              </a:rPr>
              <a:t>While the median popularity fluctuates, the maximum popularity shows a clear upward trend. This suggests that while many songs still have low popularity, the most popular songs are reaching higher levels of popularity in recent years compared to the past. The minimum popularity remains consistently low, indicating a continuous presence of tracks with very limited reach.</a:t>
            </a:r>
          </a:p>
          <a:p>
            <a:pPr marL="285750" indent="-285750">
              <a:buFont typeface="Arial" pitchFamily="34" charset="0"/>
              <a:buChar char="•"/>
            </a:pPr>
            <a:r>
              <a:rPr lang="en-US" sz="1600">
                <a:solidFill>
                  <a:schemeClr val="bg1"/>
                </a:solidFill>
                <a:latin typeface="Maiandra GD" panose="020E0502030308020204" pitchFamily="34" charset="0"/>
              </a:rPr>
              <a:t>Language Trends:</a:t>
            </a:r>
          </a:p>
          <a:p>
            <a:pPr marL="285750" indent="-285750">
              <a:buFont typeface="Arial" pitchFamily="34" charset="0"/>
              <a:buChar char="•"/>
            </a:pPr>
            <a:r>
              <a:rPr lang="en-US" sz="1600">
                <a:solidFill>
                  <a:schemeClr val="bg1"/>
                </a:solidFill>
                <a:latin typeface="Maiandra GD" panose="020E0502030308020204" pitchFamily="34" charset="0"/>
              </a:rPr>
              <a:t>The plot of top 5 language trends shows how the number of tracks in English, Tamil, Korean, Hindi, and Telugu have changed over the years. We can observe the relative growth and dominance of these languages in the dataset over time. For example, English appears to have a consistently high number of tracks, while some other languages show more recent growth.</a:t>
            </a:r>
          </a:p>
        </p:txBody>
      </p:sp>
      <p:sp>
        <p:nvSpPr>
          <p:cNvPr id="7168" name="Rectangle 7167"/>
          <p:cNvSpPr/>
          <p:nvPr/>
        </p:nvSpPr>
        <p:spPr>
          <a:xfrm>
            <a:off x="117288" y="6466726"/>
            <a:ext cx="839583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"Mean and Median Popularity Over Time" plot, here is a short insight:</a:t>
            </a:r>
          </a:p>
          <a:p>
            <a:pPr marL="285750" indent="-285750">
              <a:buFont typeface="Arial" pitchFamily="34" charset="0"/>
              <a:buChar char="•"/>
            </a:pPr>
            <a:r>
              <a:rPr lang="en-US" b="1">
                <a:solidFill>
                  <a:schemeClr val="bg1"/>
                </a:solidFill>
                <a:latin typeface="Maiandra GD" panose="020E0502030308020204" pitchFamily="34" charset="0"/>
              </a:rPr>
              <a:t>Sharp Decline in Early 1980s:</a:t>
            </a:r>
            <a:r>
              <a:rPr lang="en-US">
                <a:solidFill>
                  <a:schemeClr val="bg1"/>
                </a:solidFill>
                <a:latin typeface="Maiandra GD" panose="020E0502030308020204" pitchFamily="34" charset="0"/>
              </a:rPr>
              <a:t> Both mean and median popularity saw a </a:t>
            </a:r>
            <a:r>
              <a:rPr lang="en-US" b="1">
                <a:solidFill>
                  <a:schemeClr val="bg1"/>
                </a:solidFill>
                <a:latin typeface="Maiandra GD" panose="020E0502030308020204" pitchFamily="34" charset="0"/>
              </a:rPr>
              <a:t>dramatic drop</a:t>
            </a:r>
            <a:r>
              <a:rPr lang="en-US">
                <a:solidFill>
                  <a:schemeClr val="bg1"/>
                </a:solidFill>
                <a:latin typeface="Maiandra GD" panose="020E0502030308020204" pitchFamily="34" charset="0"/>
              </a:rPr>
              <a:t> from high values (around 30-45) in the late 1970s to much lower, stable levels (below 15) in the mid-1980s.</a:t>
            </a:r>
          </a:p>
          <a:p>
            <a:pPr marL="285750" indent="-285750">
              <a:buFont typeface="Arial" pitchFamily="34" charset="0"/>
              <a:buChar char="•"/>
            </a:pPr>
            <a:r>
              <a:rPr lang="en-US" b="1">
                <a:solidFill>
                  <a:schemeClr val="bg1"/>
                </a:solidFill>
                <a:latin typeface="Maiandra GD" panose="020E0502030308020204" pitchFamily="34" charset="0"/>
              </a:rPr>
              <a:t>Skewed Distribution Post-1980:</a:t>
            </a:r>
            <a:r>
              <a:rPr lang="en-US">
                <a:solidFill>
                  <a:schemeClr val="bg1"/>
                </a:solidFill>
                <a:latin typeface="Maiandra GD" panose="020E0502030308020204" pitchFamily="34" charset="0"/>
              </a:rPr>
              <a:t> After 1980, the </a:t>
            </a:r>
            <a:r>
              <a:rPr lang="en-US" b="1">
                <a:solidFill>
                  <a:schemeClr val="bg1"/>
                </a:solidFill>
                <a:latin typeface="Maiandra GD" panose="020E0502030308020204" pitchFamily="34" charset="0"/>
              </a:rPr>
              <a:t>Mean Popularity</a:t>
            </a:r>
            <a:r>
              <a:rPr lang="en-US">
                <a:solidFill>
                  <a:schemeClr val="bg1"/>
                </a:solidFill>
                <a:latin typeface="Maiandra GD" panose="020E0502030308020204" pitchFamily="34" charset="0"/>
              </a:rPr>
              <a:t> (blue-green line) is consistently </a:t>
            </a:r>
            <a:r>
              <a:rPr lang="en-US" b="1">
                <a:solidFill>
                  <a:schemeClr val="bg1"/>
                </a:solidFill>
                <a:latin typeface="Maiandra GD" panose="020E0502030308020204" pitchFamily="34" charset="0"/>
              </a:rPr>
              <a:t>higher</a:t>
            </a:r>
            <a:r>
              <a:rPr lang="en-US">
                <a:solidFill>
                  <a:schemeClr val="bg1"/>
                </a:solidFill>
                <a:latin typeface="Maiandra GD" panose="020E0502030308020204" pitchFamily="34" charset="0"/>
              </a:rPr>
              <a:t> than the </a:t>
            </a:r>
            <a:r>
              <a:rPr lang="en-US" b="1">
                <a:solidFill>
                  <a:schemeClr val="bg1"/>
                </a:solidFill>
                <a:latin typeface="Maiandra GD" panose="020E0502030308020204" pitchFamily="34" charset="0"/>
              </a:rPr>
              <a:t>Median Popularity</a:t>
            </a:r>
            <a:r>
              <a:rPr lang="en-US">
                <a:solidFill>
                  <a:schemeClr val="bg1"/>
                </a:solidFill>
                <a:latin typeface="Maiandra GD" panose="020E0502030308020204" pitchFamily="34" charset="0"/>
              </a:rPr>
              <a:t> (yellow line), indicating the popularity distribution for those years is heavily </a:t>
            </a:r>
            <a:r>
              <a:rPr lang="en-US" b="1">
                <a:solidFill>
                  <a:schemeClr val="bg1"/>
                </a:solidFill>
                <a:latin typeface="Maiandra GD" panose="020E0502030308020204" pitchFamily="34" charset="0"/>
              </a:rPr>
              <a:t>skewed to the right</a:t>
            </a:r>
            <a:r>
              <a:rPr lang="en-US">
                <a:solidFill>
                  <a:schemeClr val="bg1"/>
                </a:solidFill>
                <a:latin typeface="Maiandra GD" panose="020E0502030308020204" pitchFamily="34" charset="0"/>
              </a:rPr>
              <a:t> (many unpopular songs balanced by a few very popular ones).</a:t>
            </a:r>
          </a:p>
          <a:p>
            <a:pPr marL="285750" indent="-285750">
              <a:buFont typeface="Arial" pitchFamily="34" charset="0"/>
              <a:buChar char="•"/>
            </a:pPr>
            <a:r>
              <a:rPr lang="en-US" b="1">
                <a:solidFill>
                  <a:schemeClr val="bg1"/>
                </a:solidFill>
                <a:latin typeface="Maiandra GD" panose="020E0502030308020204" pitchFamily="34" charset="0"/>
              </a:rPr>
              <a:t>Recent Trend:</a:t>
            </a:r>
            <a:r>
              <a:rPr lang="en-US">
                <a:solidFill>
                  <a:schemeClr val="bg1"/>
                </a:solidFill>
                <a:latin typeface="Maiandra GD" panose="020E0502030308020204" pitchFamily="34" charset="0"/>
              </a:rPr>
              <a:t> Both mean and median popularity show a slight </a:t>
            </a:r>
            <a:r>
              <a:rPr lang="en-US" b="1">
                <a:solidFill>
                  <a:schemeClr val="bg1"/>
                </a:solidFill>
                <a:latin typeface="Maiandra GD" panose="020E0502030308020204" pitchFamily="34" charset="0"/>
              </a:rPr>
              <a:t>decreasing trend</a:t>
            </a:r>
            <a:r>
              <a:rPr lang="en-US">
                <a:solidFill>
                  <a:schemeClr val="bg1"/>
                </a:solidFill>
                <a:latin typeface="Maiandra GD" panose="020E0502030308020204" pitchFamily="34" charset="0"/>
              </a:rPr>
              <a:t> from around 2018 to 2024.</a:t>
            </a:r>
            <a:endParaRPr lang="en-US">
              <a:solidFill>
                <a:schemeClr val="bg1"/>
              </a:solidFill>
              <a:effectLst/>
              <a:latin typeface="Maiandra GD" panose="020E0502030308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462" y="649780"/>
            <a:ext cx="8395830" cy="54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95831" y="4610100"/>
            <a:ext cx="9474881"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67663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480965" y="6677105"/>
            <a:ext cx="9626465" cy="3310407"/>
          </a:xfrm>
          <a:custGeom>
            <a:avLst/>
            <a:gdLst/>
            <a:ahLst/>
            <a:cxnLst/>
            <a:rect l="l" t="t" r="r" b="b"/>
            <a:pathLst>
              <a:path w="9626465" h="3310407">
                <a:moveTo>
                  <a:pt x="0" y="0"/>
                </a:moveTo>
                <a:lnTo>
                  <a:pt x="9626465" y="0"/>
                </a:lnTo>
                <a:lnTo>
                  <a:pt x="9626465" y="3310406"/>
                </a:lnTo>
                <a:lnTo>
                  <a:pt x="0" y="3310406"/>
                </a:lnTo>
                <a:lnTo>
                  <a:pt x="0" y="0"/>
                </a:lnTo>
                <a:close/>
              </a:path>
            </a:pathLst>
          </a:custGeom>
          <a:blipFill>
            <a:blip r:embed="rId2"/>
            <a:stretch>
              <a:fillRect l="-1256" t="-6143" b="-88559"/>
            </a:stretch>
          </a:blipFill>
        </p:spPr>
        <p:txBody>
          <a:bodyPr/>
          <a:lstStyle/>
          <a:p>
            <a:endParaRPr/>
          </a:p>
        </p:txBody>
      </p:sp>
      <p:graphicFrame>
        <p:nvGraphicFramePr>
          <p:cNvPr id="3" name="Table 3"/>
          <p:cNvGraphicFramePr>
            <a:graphicFrameLocks noGrp="1"/>
          </p:cNvGraphicFramePr>
          <p:nvPr/>
        </p:nvGraphicFramePr>
        <p:xfrm>
          <a:off x="11520870" y="162792"/>
          <a:ext cx="6600109" cy="9662517"/>
        </p:xfrm>
        <a:graphic>
          <a:graphicData uri="http://schemas.openxmlformats.org/drawingml/2006/table">
            <a:tbl>
              <a:tblPr/>
              <a:tblGrid>
                <a:gridCol w="1655149">
                  <a:extLst>
                    <a:ext uri="{9D8B030D-6E8A-4147-A177-3AD203B41FA5}">
                      <a16:colId xmlns:a16="http://schemas.microsoft.com/office/drawing/2014/main" val="20000"/>
                    </a:ext>
                  </a:extLst>
                </a:gridCol>
                <a:gridCol w="1028721">
                  <a:extLst>
                    <a:ext uri="{9D8B030D-6E8A-4147-A177-3AD203B41FA5}">
                      <a16:colId xmlns:a16="http://schemas.microsoft.com/office/drawing/2014/main" val="20001"/>
                    </a:ext>
                  </a:extLst>
                </a:gridCol>
                <a:gridCol w="928792">
                  <a:extLst>
                    <a:ext uri="{9D8B030D-6E8A-4147-A177-3AD203B41FA5}">
                      <a16:colId xmlns:a16="http://schemas.microsoft.com/office/drawing/2014/main" val="20002"/>
                    </a:ext>
                  </a:extLst>
                </a:gridCol>
                <a:gridCol w="1000576">
                  <a:extLst>
                    <a:ext uri="{9D8B030D-6E8A-4147-A177-3AD203B41FA5}">
                      <a16:colId xmlns:a16="http://schemas.microsoft.com/office/drawing/2014/main" val="20003"/>
                    </a:ext>
                  </a:extLst>
                </a:gridCol>
                <a:gridCol w="1088017">
                  <a:extLst>
                    <a:ext uri="{9D8B030D-6E8A-4147-A177-3AD203B41FA5}">
                      <a16:colId xmlns:a16="http://schemas.microsoft.com/office/drawing/2014/main" val="20004"/>
                    </a:ext>
                  </a:extLst>
                </a:gridCol>
                <a:gridCol w="898854">
                  <a:extLst>
                    <a:ext uri="{9D8B030D-6E8A-4147-A177-3AD203B41FA5}">
                      <a16:colId xmlns:a16="http://schemas.microsoft.com/office/drawing/2014/main" val="20005"/>
                    </a:ext>
                  </a:extLst>
                </a:gridCol>
              </a:tblGrid>
              <a:tr h="937145">
                <a:tc>
                  <a:txBody>
                    <a:bodyPr/>
                    <a:lstStyle/>
                    <a:p>
                      <a:pPr algn="ctr">
                        <a:lnSpc>
                          <a:spcPts val="2098"/>
                        </a:lnSpc>
                        <a:defRPr/>
                      </a:pPr>
                      <a:r>
                        <a:rPr lang="en-US" sz="1499">
                          <a:solidFill>
                            <a:srgbClr val="FFFFFF"/>
                          </a:solidFill>
                          <a:latin typeface="Arapey"/>
                          <a:ea typeface="Arapey"/>
                          <a:cs typeface="Arapey"/>
                          <a:sym typeface="Arapey"/>
                        </a:rPr>
                        <a:t>FEATURES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Mean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Median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Std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8"/>
                        </a:lnSpc>
                        <a:defRPr/>
                      </a:pPr>
                      <a:r>
                        <a:rPr lang="en-US" sz="1998">
                          <a:solidFill>
                            <a:srgbClr val="FFFFFF"/>
                          </a:solidFill>
                          <a:latin typeface="Arapey Bold"/>
                          <a:ea typeface="Arapey Bold"/>
                          <a:cs typeface="Arapey Bold"/>
                          <a:sym typeface="Arapey Bold"/>
                        </a:rPr>
                        <a:t>Min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Max</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popularity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17.116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9.0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19.638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91.0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danceability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0.597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0.631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0.186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energy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0.602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0.639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0.246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valence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0.495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0.507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0.265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tempo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117.903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118.0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28.504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37145">
                <a:tc>
                  <a:txBody>
                    <a:bodyPr/>
                    <a:lstStyle/>
                    <a:p>
                      <a:pPr algn="ctr">
                        <a:lnSpc>
                          <a:spcPts val="2098"/>
                        </a:lnSpc>
                        <a:defRPr/>
                      </a:pPr>
                      <a:r>
                        <a:rPr lang="en-US" sz="1499">
                          <a:solidFill>
                            <a:srgbClr val="FFFFFF"/>
                          </a:solidFill>
                          <a:latin typeface="Arapey Bold"/>
                          <a:ea typeface="Arapey Bold"/>
                          <a:cs typeface="Arapey Bold"/>
                          <a:sym typeface="Arapey Bold"/>
                        </a:rPr>
                        <a:t>loudness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-65.055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-7.5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2369.074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-100000.0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acousticness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0.362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0.315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0.996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937145">
                <a:tc>
                  <a:txBody>
                    <a:bodyPr/>
                    <a:lstStyle/>
                    <a:p>
                      <a:pPr algn="ctr">
                        <a:lnSpc>
                          <a:spcPts val="2098"/>
                        </a:lnSpc>
                        <a:defRPr/>
                      </a:pPr>
                      <a:r>
                        <a:rPr lang="en-US" sz="1499">
                          <a:solidFill>
                            <a:srgbClr val="FFFFFF"/>
                          </a:solidFill>
                          <a:latin typeface="Arapey"/>
                          <a:ea typeface="Arapey"/>
                          <a:cs typeface="Arapey"/>
                          <a:sym typeface="Arapey"/>
                        </a:rPr>
                        <a:t>instrumentalness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0.146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0.308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0.999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745565">
                <a:tc>
                  <a:txBody>
                    <a:bodyPr/>
                    <a:lstStyle/>
                    <a:p>
                      <a:pPr algn="ctr">
                        <a:lnSpc>
                          <a:spcPts val="2098"/>
                        </a:lnSpc>
                        <a:defRPr/>
                      </a:pPr>
                      <a:r>
                        <a:rPr lang="en-US" sz="1499">
                          <a:solidFill>
                            <a:srgbClr val="FFFFFF"/>
                          </a:solidFill>
                          <a:latin typeface="Arapey"/>
                          <a:ea typeface="Arapey"/>
                          <a:cs typeface="Arapey"/>
                          <a:sym typeface="Arapey"/>
                        </a:rPr>
                        <a:t>liveness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0.194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0.172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0.998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745565">
                <a:tc>
                  <a:txBody>
                    <a:bodyPr/>
                    <a:lstStyle/>
                    <a:p>
                      <a:pPr algn="ctr">
                        <a:lnSpc>
                          <a:spcPts val="2098"/>
                        </a:lnSpc>
                        <a:defRPr/>
                      </a:pPr>
                      <a:r>
                        <a:rPr lang="en-US" sz="1499">
                          <a:solidFill>
                            <a:srgbClr val="FFFFFF"/>
                          </a:solidFill>
                          <a:latin typeface="Arapey"/>
                          <a:ea typeface="Arapey"/>
                          <a:cs typeface="Arapey"/>
                          <a:sym typeface="Arapey"/>
                        </a:rPr>
                        <a:t>speechiness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0.088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0.049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0.959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745565">
                <a:tc>
                  <a:txBody>
                    <a:bodyPr/>
                    <a:lstStyle/>
                    <a:p>
                      <a:pPr algn="ctr">
                        <a:lnSpc>
                          <a:spcPts val="2098"/>
                        </a:lnSpc>
                        <a:defRPr/>
                      </a:pPr>
                      <a:r>
                        <a:rPr lang="en-US" sz="1499">
                          <a:solidFill>
                            <a:srgbClr val="FFFFFF"/>
                          </a:solidFill>
                          <a:latin typeface="Arapey"/>
                          <a:ea typeface="Arapey"/>
                          <a:cs typeface="Arapey"/>
                          <a:sym typeface="Arapey"/>
                        </a:rPr>
                        <a:t>duration_min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4.036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3.936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1.881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76.36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Freeform 4"/>
          <p:cNvSpPr/>
          <p:nvPr/>
        </p:nvSpPr>
        <p:spPr>
          <a:xfrm>
            <a:off x="792738" y="310662"/>
            <a:ext cx="9314692" cy="3274061"/>
          </a:xfrm>
          <a:custGeom>
            <a:avLst/>
            <a:gdLst/>
            <a:ahLst/>
            <a:cxnLst/>
            <a:rect l="l" t="t" r="r" b="b"/>
            <a:pathLst>
              <a:path w="9314692" h="3274060">
                <a:moveTo>
                  <a:pt x="0" y="0"/>
                </a:moveTo>
                <a:lnTo>
                  <a:pt x="9314692" y="0"/>
                </a:lnTo>
                <a:lnTo>
                  <a:pt x="9314692" y="3274061"/>
                </a:lnTo>
                <a:lnTo>
                  <a:pt x="0" y="3274061"/>
                </a:lnTo>
                <a:lnTo>
                  <a:pt x="0" y="0"/>
                </a:lnTo>
                <a:close/>
              </a:path>
            </a:pathLst>
          </a:custGeom>
          <a:blipFill>
            <a:blip r:embed="rId2"/>
            <a:stretch>
              <a:fillRect l="-1133" r="-1298" b="-92701"/>
            </a:stretch>
          </a:blipFill>
        </p:spPr>
        <p:txBody>
          <a:bodyPr/>
          <a:lstStyle/>
          <a:p>
            <a:endParaRPr/>
          </a:p>
        </p:txBody>
      </p:sp>
      <p:sp>
        <p:nvSpPr>
          <p:cNvPr id="5" name="TextBox 5"/>
          <p:cNvSpPr txBox="1"/>
          <p:nvPr/>
        </p:nvSpPr>
        <p:spPr>
          <a:xfrm>
            <a:off x="480965" y="3858733"/>
            <a:ext cx="11039906" cy="2734076"/>
          </a:xfrm>
          <a:prstGeom prst="rect">
            <a:avLst/>
          </a:prstGeom>
        </p:spPr>
        <p:txBody>
          <a:bodyPr lIns="0" tIns="0" rIns="0" bIns="0" rtlCol="0" anchor="t">
            <a:spAutoFit/>
          </a:bodyPr>
          <a:lstStyle/>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Popularity is brutally unequal - while the average is 17/100, half of all songs score below 9/100, revealing how few tracks achieve real success</a:t>
            </a:r>
          </a:p>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The 4-minute formula dominates - 75% of songs are between 3-5 minutes long, showing strong industry standardisation</a:t>
            </a:r>
          </a:p>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Energy &amp; danceability drive engagement - most songs cluster in high energy/danceability ranges, suggesting these are key to listener retention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38085" y="6709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36570" y="863049"/>
            <a:ext cx="876863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"Mean and Median Danceability Over Time (1971-2024)" plot, here is a short insight:</a:t>
            </a:r>
          </a:p>
          <a:p>
            <a:pPr marL="285750" indent="-285750">
              <a:buFont typeface="Arial" pitchFamily="34" charset="0"/>
              <a:buChar char="•"/>
            </a:pPr>
            <a:r>
              <a:rPr lang="en-US" sz="1600" b="1">
                <a:solidFill>
                  <a:schemeClr val="bg1"/>
                </a:solidFill>
                <a:latin typeface="Maiandra GD" panose="020E0502030308020204" pitchFamily="34" charset="0"/>
              </a:rPr>
              <a:t>Overall Increase and Stabilization:</a:t>
            </a:r>
            <a:r>
              <a:rPr lang="en-US" sz="1600">
                <a:solidFill>
                  <a:schemeClr val="bg1"/>
                </a:solidFill>
                <a:latin typeface="Maiandra GD" panose="020E0502030308020204" pitchFamily="34" charset="0"/>
              </a:rPr>
              <a:t> Danceability saw a general increase from low levels (around 0.45 to 0.55) in the 1970s, peaking in the late 1980s/mid-1990s (around 0.67 to 0.70), and has since </a:t>
            </a:r>
            <a:r>
              <a:rPr lang="en-US" sz="1600" b="1">
                <a:solidFill>
                  <a:schemeClr val="bg1"/>
                </a:solidFill>
                <a:latin typeface="Maiandra GD" panose="020E0502030308020204" pitchFamily="34" charset="0"/>
              </a:rPr>
              <a:t>stabilized at a high level</a:t>
            </a:r>
            <a:r>
              <a:rPr lang="en-US" sz="1600">
                <a:solidFill>
                  <a:schemeClr val="bg1"/>
                </a:solidFill>
                <a:latin typeface="Maiandra GD" panose="020E0502030308020204" pitchFamily="34" charset="0"/>
              </a:rPr>
              <a:t> (mostly 0.55 to 0.65).</a:t>
            </a:r>
          </a:p>
          <a:p>
            <a:pPr marL="285750" indent="-285750">
              <a:buFont typeface="Arial" pitchFamily="34" charset="0"/>
              <a:buChar char="•"/>
            </a:pPr>
            <a:r>
              <a:rPr lang="en-US" sz="1600" b="1">
                <a:solidFill>
                  <a:schemeClr val="bg1"/>
                </a:solidFill>
                <a:latin typeface="Maiandra GD" panose="020E0502030308020204" pitchFamily="34" charset="0"/>
              </a:rPr>
              <a:t>Volatility:</a:t>
            </a:r>
            <a:r>
              <a:rPr lang="en-US" sz="1600">
                <a:solidFill>
                  <a:schemeClr val="bg1"/>
                </a:solidFill>
                <a:latin typeface="Maiandra GD" panose="020E0502030308020204" pitchFamily="34" charset="0"/>
              </a:rPr>
              <a:t> The average danceability is </a:t>
            </a:r>
            <a:r>
              <a:rPr lang="en-US" sz="1600" b="1">
                <a:solidFill>
                  <a:schemeClr val="bg1"/>
                </a:solidFill>
                <a:latin typeface="Maiandra GD" panose="020E0502030308020204" pitchFamily="34" charset="0"/>
              </a:rPr>
              <a:t>highly volatile year-to-year</a:t>
            </a:r>
            <a:r>
              <a:rPr lang="en-US" sz="1600">
                <a:solidFill>
                  <a:schemeClr val="bg1"/>
                </a:solidFill>
                <a:latin typeface="Maiandra GD" panose="020E0502030308020204" pitchFamily="34" charset="0"/>
              </a:rPr>
              <a:t>, with frequent sharp fluctuations.</a:t>
            </a:r>
          </a:p>
          <a:p>
            <a:pPr marL="285750" indent="-285750">
              <a:buFont typeface="Arial" pitchFamily="34" charset="0"/>
              <a:buChar char="•"/>
            </a:pPr>
            <a:r>
              <a:rPr lang="en-US" sz="1600" b="1">
                <a:solidFill>
                  <a:schemeClr val="bg1"/>
                </a:solidFill>
                <a:latin typeface="Maiandra GD" panose="020E0502030308020204" pitchFamily="34" charset="0"/>
              </a:rPr>
              <a:t>Mean vs. Median:</a:t>
            </a:r>
            <a:r>
              <a:rPr lang="en-US" sz="1600">
                <a:solidFill>
                  <a:schemeClr val="bg1"/>
                </a:solidFill>
                <a:latin typeface="Maiandra GD" panose="020E0502030308020204" pitchFamily="34" charset="0"/>
              </a:rPr>
              <a:t> The </a:t>
            </a:r>
            <a:r>
              <a:rPr lang="en-US" sz="1600" b="1">
                <a:solidFill>
                  <a:schemeClr val="bg1"/>
                </a:solidFill>
                <a:latin typeface="Maiandra GD" panose="020E0502030308020204" pitchFamily="34" charset="0"/>
              </a:rPr>
              <a:t>Mean Danceability</a:t>
            </a:r>
            <a:r>
              <a:rPr lang="en-US" sz="1600">
                <a:solidFill>
                  <a:schemeClr val="bg1"/>
                </a:solidFill>
                <a:latin typeface="Maiandra GD" panose="020E0502030308020204" pitchFamily="34" charset="0"/>
              </a:rPr>
              <a:t> (blue-green line) and </a:t>
            </a:r>
            <a:r>
              <a:rPr lang="en-US" sz="1600" b="1">
                <a:solidFill>
                  <a:schemeClr val="bg1"/>
                </a:solidFill>
                <a:latin typeface="Maiandra GD" panose="020E0502030308020204" pitchFamily="34" charset="0"/>
              </a:rPr>
              <a:t>Median Danceability</a:t>
            </a:r>
            <a:r>
              <a:rPr lang="en-US" sz="1600">
                <a:solidFill>
                  <a:schemeClr val="bg1"/>
                </a:solidFill>
                <a:latin typeface="Maiandra GD" panose="020E0502030308020204" pitchFamily="34" charset="0"/>
              </a:rPr>
              <a:t> (yellow line) track each other closely, indicating a </a:t>
            </a:r>
            <a:r>
              <a:rPr lang="en-US" sz="1600" b="1">
                <a:solidFill>
                  <a:schemeClr val="bg1"/>
                </a:solidFill>
                <a:latin typeface="Maiandra GD" panose="020E0502030308020204" pitchFamily="34" charset="0"/>
              </a:rPr>
              <a:t>relatively symmetrical distribution</a:t>
            </a:r>
            <a:r>
              <a:rPr lang="en-US" sz="1600">
                <a:solidFill>
                  <a:schemeClr val="bg1"/>
                </a:solidFill>
                <a:latin typeface="Maiandra GD" panose="020E0502030308020204" pitchFamily="34" charset="0"/>
              </a:rPr>
              <a:t> of danceability scores for most years. However, the median sometimes exceeds the mean (e.g., around 1994-1995), and sometimes the mean exceeds the median, suggesting minor yearly variations in skewness.</a:t>
            </a:r>
          </a:p>
          <a:p>
            <a:pPr marL="285750" indent="-285750">
              <a:buFont typeface="Arial" pitchFamily="34" charset="0"/>
              <a:buChar char="•"/>
            </a:pPr>
            <a:r>
              <a:rPr lang="en-US" sz="1600" b="1">
                <a:solidFill>
                  <a:schemeClr val="bg1"/>
                </a:solidFill>
                <a:latin typeface="Maiandra GD" panose="020E0502030308020204" pitchFamily="34" charset="0"/>
              </a:rPr>
              <a:t>Recent Trend:</a:t>
            </a:r>
            <a:r>
              <a:rPr lang="en-US" sz="1600">
                <a:solidFill>
                  <a:schemeClr val="bg1"/>
                </a:solidFill>
                <a:latin typeface="Maiandra GD" panose="020E0502030308020204" pitchFamily="34" charset="0"/>
              </a:rPr>
              <a:t> Danceability remains high in the 2020s, with a small dip followed by a recovery towards the end of the period.</a:t>
            </a:r>
            <a:endParaRPr lang="en-US" sz="1600">
              <a:solidFill>
                <a:schemeClr val="bg1"/>
              </a:solidFill>
              <a:effectLst/>
              <a:latin typeface="Maiandra GD" panose="020E0502030308020204" pitchFamily="34" charset="0"/>
            </a:endParaRPr>
          </a:p>
        </p:txBody>
      </p:sp>
      <p:sp>
        <p:nvSpPr>
          <p:cNvPr id="7168" name="Rectangle 7167"/>
          <p:cNvSpPr/>
          <p:nvPr/>
        </p:nvSpPr>
        <p:spPr>
          <a:xfrm>
            <a:off x="109811" y="6134100"/>
            <a:ext cx="8140021" cy="304698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"Mean and Median Valence Over Time (1971-2024)" plot, here is a short insight:</a:t>
            </a:r>
          </a:p>
          <a:p>
            <a:pPr marL="285750" indent="-285750">
              <a:buFont typeface="Arial" pitchFamily="34" charset="0"/>
              <a:buChar char="•"/>
            </a:pPr>
            <a:r>
              <a:rPr lang="en-US" sz="1600" b="1">
                <a:solidFill>
                  <a:schemeClr val="bg1"/>
                </a:solidFill>
                <a:latin typeface="Maiandra GD" panose="020E0502030308020204" pitchFamily="34" charset="0"/>
              </a:rPr>
              <a:t>Overall Decline:</a:t>
            </a:r>
            <a:r>
              <a:rPr lang="en-US" sz="1600">
                <a:solidFill>
                  <a:schemeClr val="bg1"/>
                </a:solidFill>
                <a:latin typeface="Maiandra GD" panose="020E0502030308020204" pitchFamily="34" charset="0"/>
              </a:rPr>
              <a:t> Valence (musical positivity/happiness) shows a </a:t>
            </a:r>
            <a:r>
              <a:rPr lang="en-US" sz="1600" b="1">
                <a:solidFill>
                  <a:schemeClr val="bg1"/>
                </a:solidFill>
                <a:latin typeface="Maiandra GD" panose="020E0502030308020204" pitchFamily="34" charset="0"/>
              </a:rPr>
              <a:t>clear declining trend</a:t>
            </a:r>
            <a:r>
              <a:rPr lang="en-US" sz="1600">
                <a:solidFill>
                  <a:schemeClr val="bg1"/>
                </a:solidFill>
                <a:latin typeface="Maiandra GD" panose="020E0502030308020204" pitchFamily="34" charset="0"/>
              </a:rPr>
              <a:t> over the period, dropping from high values (around 0.70 to 0.75) in the 1980s and early 1990s to consistently lower levels (around 0.45 to 0.55) in the 2010s and 2020s.</a:t>
            </a:r>
          </a:p>
          <a:p>
            <a:pPr marL="285750" indent="-285750">
              <a:buFont typeface="Arial" pitchFamily="34" charset="0"/>
              <a:buChar char="•"/>
            </a:pPr>
            <a:r>
              <a:rPr lang="en-US" sz="1600" b="1">
                <a:solidFill>
                  <a:schemeClr val="bg1"/>
                </a:solidFill>
                <a:latin typeface="Maiandra GD" panose="020E0502030308020204" pitchFamily="34" charset="0"/>
              </a:rPr>
              <a:t>High Volatility:</a:t>
            </a:r>
            <a:r>
              <a:rPr lang="en-US" sz="1600">
                <a:solidFill>
                  <a:schemeClr val="bg1"/>
                </a:solidFill>
                <a:latin typeface="Maiandra GD" panose="020E0502030308020204" pitchFamily="34" charset="0"/>
              </a:rPr>
              <a:t> The average valence is </a:t>
            </a:r>
            <a:r>
              <a:rPr lang="en-US" sz="1600" b="1">
                <a:solidFill>
                  <a:schemeClr val="bg1"/>
                </a:solidFill>
                <a:latin typeface="Maiandra GD" panose="020E0502030308020204" pitchFamily="34" charset="0"/>
              </a:rPr>
              <a:t>highly volatile</a:t>
            </a:r>
            <a:r>
              <a:rPr lang="en-US" sz="1600">
                <a:solidFill>
                  <a:schemeClr val="bg1"/>
                </a:solidFill>
                <a:latin typeface="Maiandra GD" panose="020E0502030308020204" pitchFamily="34" charset="0"/>
              </a:rPr>
              <a:t> year-to-year, with frequent large fluctuations, especially in the 1970s and 1980s.</a:t>
            </a:r>
          </a:p>
          <a:p>
            <a:pPr marL="285750" indent="-285750">
              <a:buFont typeface="Arial" pitchFamily="34" charset="0"/>
              <a:buChar char="•"/>
            </a:pPr>
            <a:r>
              <a:rPr lang="en-US" sz="1600" b="1">
                <a:solidFill>
                  <a:schemeClr val="bg1"/>
                </a:solidFill>
                <a:latin typeface="Maiandra GD" panose="020E0502030308020204" pitchFamily="34" charset="0"/>
              </a:rPr>
              <a:t>Mean vs. Median:</a:t>
            </a:r>
            <a:r>
              <a:rPr lang="en-US" sz="1600">
                <a:solidFill>
                  <a:schemeClr val="bg1"/>
                </a:solidFill>
                <a:latin typeface="Maiandra GD" panose="020E0502030308020204" pitchFamily="34" charset="0"/>
              </a:rPr>
              <a:t> The </a:t>
            </a:r>
            <a:r>
              <a:rPr lang="en-US" sz="1600" b="1">
                <a:solidFill>
                  <a:schemeClr val="bg1"/>
                </a:solidFill>
                <a:latin typeface="Maiandra GD" panose="020E0502030308020204" pitchFamily="34" charset="0"/>
              </a:rPr>
              <a:t>Mean Valence</a:t>
            </a:r>
            <a:r>
              <a:rPr lang="en-US" sz="1600">
                <a:solidFill>
                  <a:schemeClr val="bg1"/>
                </a:solidFill>
                <a:latin typeface="Maiandra GD" panose="020E0502030308020204" pitchFamily="34" charset="0"/>
              </a:rPr>
              <a:t> (blue-green line) and </a:t>
            </a:r>
            <a:r>
              <a:rPr lang="en-US" sz="1600" b="1">
                <a:solidFill>
                  <a:schemeClr val="bg1"/>
                </a:solidFill>
                <a:latin typeface="Maiandra GD" panose="020E0502030308020204" pitchFamily="34" charset="0"/>
              </a:rPr>
              <a:t>Median Valence</a:t>
            </a:r>
            <a:r>
              <a:rPr lang="en-US" sz="1600">
                <a:solidFill>
                  <a:schemeClr val="bg1"/>
                </a:solidFill>
                <a:latin typeface="Maiandra GD" panose="020E0502030308020204" pitchFamily="34" charset="0"/>
              </a:rPr>
              <a:t> (yellow line) track each other very closely, indicating the distribution of valence scores is </a:t>
            </a:r>
            <a:r>
              <a:rPr lang="en-US" sz="1600" b="1">
                <a:solidFill>
                  <a:schemeClr val="bg1"/>
                </a:solidFill>
                <a:latin typeface="Maiandra GD" panose="020E0502030308020204" pitchFamily="34" charset="0"/>
              </a:rPr>
              <a:t>relatively symmetrical</a:t>
            </a:r>
            <a:r>
              <a:rPr lang="en-US" sz="1600">
                <a:solidFill>
                  <a:schemeClr val="bg1"/>
                </a:solidFill>
                <a:latin typeface="Maiandra GD" panose="020E0502030308020204" pitchFamily="34" charset="0"/>
              </a:rPr>
              <a:t> each year.</a:t>
            </a:r>
          </a:p>
          <a:p>
            <a:pPr marL="285750" indent="-285750">
              <a:buFont typeface="Arial" pitchFamily="34" charset="0"/>
              <a:buChar char="•"/>
            </a:pPr>
            <a:r>
              <a:rPr lang="en-US" sz="1600" b="1">
                <a:solidFill>
                  <a:schemeClr val="bg1"/>
                </a:solidFill>
                <a:latin typeface="Maiandra GD" panose="020E0502030308020204" pitchFamily="34" charset="0"/>
              </a:rPr>
              <a:t>Least Positive Era:</a:t>
            </a:r>
            <a:r>
              <a:rPr lang="en-US" sz="1600">
                <a:solidFill>
                  <a:schemeClr val="bg1"/>
                </a:solidFill>
                <a:latin typeface="Maiandra GD" panose="020E0502030308020204" pitchFamily="34" charset="0"/>
              </a:rPr>
              <a:t> The period around </a:t>
            </a:r>
            <a:r>
              <a:rPr lang="en-US" sz="1600" b="1">
                <a:solidFill>
                  <a:schemeClr val="bg1"/>
                </a:solidFill>
                <a:latin typeface="Maiandra GD" panose="020E0502030308020204" pitchFamily="34" charset="0"/>
              </a:rPr>
              <a:t>2007-2010</a:t>
            </a:r>
            <a:r>
              <a:rPr lang="en-US" sz="1600">
                <a:solidFill>
                  <a:schemeClr val="bg1"/>
                </a:solidFill>
                <a:latin typeface="Maiandra GD" panose="020E0502030308020204" pitchFamily="34" charset="0"/>
              </a:rPr>
              <a:t> represents the lowest point, where average valence consistently dropped to its lowest levels (around 0.40 to 0.45).</a:t>
            </a:r>
            <a:endParaRPr lang="en-US" sz="1600">
              <a:solidFill>
                <a:schemeClr val="bg1"/>
              </a:solidFill>
              <a:effectLst/>
              <a:latin typeface="Maiandra GD" panose="020E0502030308020204"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810" y="778735"/>
            <a:ext cx="8408447" cy="520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8257" y="4448530"/>
            <a:ext cx="9538454" cy="5838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8471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412232" y="32068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232201" y="1299746"/>
            <a:ext cx="6711236"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"Mean and Median Tempo Over Time (1971-2024)" plot, here is a short insight:</a:t>
            </a:r>
          </a:p>
          <a:p>
            <a:pPr marL="285750" indent="-285750">
              <a:buFont typeface="Arial" pitchFamily="34" charset="0"/>
              <a:buChar char="•"/>
            </a:pPr>
            <a:r>
              <a:rPr lang="en-US" b="1">
                <a:solidFill>
                  <a:schemeClr val="bg1"/>
                </a:solidFill>
                <a:latin typeface="Maiandra GD" panose="020E0502030308020204" pitchFamily="34" charset="0"/>
              </a:rPr>
              <a:t>Tempo Stabilization:</a:t>
            </a:r>
            <a:r>
              <a:rPr lang="en-US">
                <a:solidFill>
                  <a:schemeClr val="bg1"/>
                </a:solidFill>
                <a:latin typeface="Maiandra GD" panose="020E0502030308020204" pitchFamily="34" charset="0"/>
              </a:rPr>
              <a:t> Mean and median tempo, after a period of high </a:t>
            </a:r>
            <a:r>
              <a:rPr lang="en-US" b="1">
                <a:solidFill>
                  <a:schemeClr val="bg1"/>
                </a:solidFill>
                <a:latin typeface="Maiandra GD" panose="020E0502030308020204" pitchFamily="34" charset="0"/>
              </a:rPr>
              <a:t>volatility</a:t>
            </a:r>
            <a:r>
              <a:rPr lang="en-US">
                <a:solidFill>
                  <a:schemeClr val="bg1"/>
                </a:solidFill>
                <a:latin typeface="Maiandra GD" panose="020E0502030308020204" pitchFamily="34" charset="0"/>
              </a:rPr>
              <a:t> in the 1970s and 1980s (ranging from about 105 to 145 BPM), have largely </a:t>
            </a:r>
            <a:r>
              <a:rPr lang="en-US" b="1">
                <a:solidFill>
                  <a:schemeClr val="bg1"/>
                </a:solidFill>
                <a:latin typeface="Maiandra GD" panose="020E0502030308020204" pitchFamily="34" charset="0"/>
              </a:rPr>
              <a:t>stabilized</a:t>
            </a:r>
            <a:r>
              <a:rPr lang="en-US">
                <a:solidFill>
                  <a:schemeClr val="bg1"/>
                </a:solidFill>
                <a:latin typeface="Maiandra GD" panose="020E0502030308020204" pitchFamily="34" charset="0"/>
              </a:rPr>
              <a:t> since the early 2000s, consistently hovering around </a:t>
            </a:r>
            <a:r>
              <a:rPr lang="en-US" b="1">
                <a:solidFill>
                  <a:schemeClr val="bg1"/>
                </a:solidFill>
                <a:latin typeface="Maiandra GD" panose="020E0502030308020204" pitchFamily="34" charset="0"/>
              </a:rPr>
              <a:t>115 to 120 BPM</a:t>
            </a:r>
            <a:r>
              <a:rPr lang="en-US">
                <a:solidFill>
                  <a:schemeClr val="bg1"/>
                </a:solidFill>
                <a:latin typeface="Maiandra GD" panose="020E0502030308020204" pitchFamily="34" charset="0"/>
              </a:rPr>
              <a:t>.</a:t>
            </a:r>
          </a:p>
          <a:p>
            <a:pPr marL="285750" indent="-285750">
              <a:buFont typeface="Arial" pitchFamily="34" charset="0"/>
              <a:buChar char="•"/>
            </a:pPr>
            <a:r>
              <a:rPr lang="en-US" b="1">
                <a:solidFill>
                  <a:schemeClr val="bg1"/>
                </a:solidFill>
                <a:latin typeface="Maiandra GD" panose="020E0502030308020204" pitchFamily="34" charset="0"/>
              </a:rPr>
              <a:t>High Early Tempos:</a:t>
            </a:r>
            <a:r>
              <a:rPr lang="en-US">
                <a:solidFill>
                  <a:schemeClr val="bg1"/>
                </a:solidFill>
                <a:latin typeface="Maiandra GD" panose="020E0502030308020204" pitchFamily="34" charset="0"/>
              </a:rPr>
              <a:t> The highest recorded average tempos occurred in the </a:t>
            </a:r>
            <a:r>
              <a:rPr lang="en-US" b="1">
                <a:solidFill>
                  <a:schemeClr val="bg1"/>
                </a:solidFill>
                <a:latin typeface="Maiandra GD" panose="020E0502030308020204" pitchFamily="34" charset="0"/>
              </a:rPr>
              <a:t>early 1970s</a:t>
            </a:r>
            <a:r>
              <a:rPr lang="en-US">
                <a:solidFill>
                  <a:schemeClr val="bg1"/>
                </a:solidFill>
                <a:latin typeface="Maiandra GD" panose="020E0502030308020204" pitchFamily="34" charset="0"/>
              </a:rPr>
              <a:t> (peaking around 145 BPM).</a:t>
            </a:r>
          </a:p>
          <a:p>
            <a:pPr marL="285750" indent="-285750">
              <a:buFont typeface="Arial" pitchFamily="34" charset="0"/>
              <a:buChar char="•"/>
            </a:pPr>
            <a:r>
              <a:rPr lang="en-US" b="1">
                <a:solidFill>
                  <a:schemeClr val="bg1"/>
                </a:solidFill>
                <a:latin typeface="Maiandra GD" panose="020E0502030308020204" pitchFamily="34" charset="0"/>
              </a:rPr>
              <a:t>Mean vs. Median:</a:t>
            </a:r>
            <a:r>
              <a:rPr lang="en-US">
                <a:solidFill>
                  <a:schemeClr val="bg1"/>
                </a:solidFill>
                <a:latin typeface="Maiandra GD" panose="020E0502030308020204" pitchFamily="34" charset="0"/>
              </a:rPr>
              <a:t> The mean and median track each other closely, especially after 2000, indicating a </a:t>
            </a:r>
            <a:r>
              <a:rPr lang="en-US" b="1">
                <a:solidFill>
                  <a:schemeClr val="bg1"/>
                </a:solidFill>
                <a:latin typeface="Maiandra GD" panose="020E0502030308020204" pitchFamily="34" charset="0"/>
              </a:rPr>
              <a:t>relatively symmetrical tempo distribution</a:t>
            </a:r>
            <a:r>
              <a:rPr lang="en-US">
                <a:solidFill>
                  <a:schemeClr val="bg1"/>
                </a:solidFill>
                <a:latin typeface="Maiandra GD" panose="020E0502030308020204" pitchFamily="34" charset="0"/>
              </a:rPr>
              <a:t> in recent years, with minor yearly fluctuations in skewness.</a:t>
            </a:r>
            <a:endParaRPr lang="en-US">
              <a:solidFill>
                <a:schemeClr val="bg1"/>
              </a:solidFill>
              <a:effectLst/>
              <a:latin typeface="Maiandra GD" panose="020E0502030308020204" pitchFamily="34" charset="0"/>
            </a:endParaRPr>
          </a:p>
        </p:txBody>
      </p:sp>
      <p:sp>
        <p:nvSpPr>
          <p:cNvPr id="7168" name="Rectangle 7167"/>
          <p:cNvSpPr/>
          <p:nvPr/>
        </p:nvSpPr>
        <p:spPr>
          <a:xfrm>
            <a:off x="124215" y="5751902"/>
            <a:ext cx="7378021"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"Yearly Acousticness Evolution" plot, here is a short insight:</a:t>
            </a:r>
          </a:p>
          <a:p>
            <a:pPr marL="285750" indent="-285750">
              <a:buFont typeface="Arial" pitchFamily="34" charset="0"/>
              <a:buChar char="•"/>
            </a:pPr>
            <a:r>
              <a:rPr lang="en-US" sz="2000" b="1">
                <a:solidFill>
                  <a:schemeClr val="bg1"/>
                </a:solidFill>
                <a:latin typeface="Maiandra GD" panose="020E0502030308020204" pitchFamily="34" charset="0"/>
              </a:rPr>
              <a:t>Sharp Decline since 1990:</a:t>
            </a:r>
            <a:r>
              <a:rPr lang="en-US" sz="2000">
                <a:solidFill>
                  <a:schemeClr val="bg1"/>
                </a:solidFill>
                <a:latin typeface="Maiandra GD" panose="020E0502030308020204" pitchFamily="34" charset="0"/>
              </a:rPr>
              <a:t> Mean acousticness experienced a </a:t>
            </a:r>
            <a:r>
              <a:rPr lang="en-US" sz="2000" b="1">
                <a:solidFill>
                  <a:schemeClr val="bg1"/>
                </a:solidFill>
                <a:latin typeface="Maiandra GD" panose="020E0502030308020204" pitchFamily="34" charset="0"/>
              </a:rPr>
              <a:t>dramatic, steady decline</a:t>
            </a:r>
            <a:r>
              <a:rPr lang="en-US" sz="2000">
                <a:solidFill>
                  <a:schemeClr val="bg1"/>
                </a:solidFill>
                <a:latin typeface="Maiandra GD" panose="020E0502030308020204" pitchFamily="34" charset="0"/>
              </a:rPr>
              <a:t> starting from its peak in the late 1980s (around 0.80) down to low levels (around 0.30) by the early 2000s.</a:t>
            </a:r>
          </a:p>
          <a:p>
            <a:pPr marL="285750" indent="-285750">
              <a:buFont typeface="Arial" pitchFamily="34" charset="0"/>
              <a:buChar char="•"/>
            </a:pPr>
            <a:r>
              <a:rPr lang="en-US" sz="2000" b="1">
                <a:solidFill>
                  <a:schemeClr val="bg1"/>
                </a:solidFill>
                <a:latin typeface="Maiandra GD" panose="020E0502030308020204" pitchFamily="34" charset="0"/>
              </a:rPr>
              <a:t>Stabilization at Low Levels:</a:t>
            </a:r>
            <a:r>
              <a:rPr lang="en-US" sz="2000">
                <a:solidFill>
                  <a:schemeClr val="bg1"/>
                </a:solidFill>
                <a:latin typeface="Maiandra GD" panose="020E0502030308020204" pitchFamily="34" charset="0"/>
              </a:rPr>
              <a:t> Since the early 2000s, the mean acousticness has </a:t>
            </a:r>
            <a:r>
              <a:rPr lang="en-US" sz="2000" b="1">
                <a:solidFill>
                  <a:schemeClr val="bg1"/>
                </a:solidFill>
                <a:latin typeface="Maiandra GD" panose="020E0502030308020204" pitchFamily="34" charset="0"/>
              </a:rPr>
              <a:t>stabilized at a low level</a:t>
            </a:r>
            <a:r>
              <a:rPr lang="en-US" sz="2000">
                <a:solidFill>
                  <a:schemeClr val="bg1"/>
                </a:solidFill>
                <a:latin typeface="Maiandra GD" panose="020E0502030308020204" pitchFamily="34" charset="0"/>
              </a:rPr>
              <a:t> (between 0.25 and 0.40), indicating a consistent shift towards less acoustic/more electronically produced music.</a:t>
            </a:r>
          </a:p>
          <a:p>
            <a:pPr marL="285750" indent="-285750">
              <a:buFont typeface="Arial" pitchFamily="34" charset="0"/>
              <a:buChar char="•"/>
            </a:pPr>
            <a:r>
              <a:rPr lang="en-US" sz="2000" b="1">
                <a:solidFill>
                  <a:schemeClr val="bg1"/>
                </a:solidFill>
                <a:latin typeface="Maiandra GD" panose="020E0502030308020204" pitchFamily="34" charset="0"/>
              </a:rPr>
              <a:t>High Volatility in Early Years:</a:t>
            </a:r>
            <a:r>
              <a:rPr lang="en-US" sz="2000">
                <a:solidFill>
                  <a:schemeClr val="bg1"/>
                </a:solidFill>
                <a:latin typeface="Maiandra GD" panose="020E0502030308020204" pitchFamily="34" charset="0"/>
              </a:rPr>
              <a:t> The 1970s and 1980s showed </a:t>
            </a:r>
            <a:r>
              <a:rPr lang="en-US" sz="2000" b="1">
                <a:solidFill>
                  <a:schemeClr val="bg1"/>
                </a:solidFill>
                <a:latin typeface="Maiandra GD" panose="020E0502030308020204" pitchFamily="34" charset="0"/>
              </a:rPr>
              <a:t>high year-to-year volatility</a:t>
            </a:r>
            <a:r>
              <a:rPr lang="en-US" sz="2000">
                <a:solidFill>
                  <a:schemeClr val="bg1"/>
                </a:solidFill>
                <a:latin typeface="Maiandra GD" panose="020E0502030308020204" pitchFamily="34" charset="0"/>
              </a:rPr>
              <a:t> before the major decline began.</a:t>
            </a:r>
            <a:endParaRPr lang="en-US" sz="2000">
              <a:solidFill>
                <a:schemeClr val="bg1"/>
              </a:solidFill>
              <a:effectLst/>
              <a:latin typeface="Maiandra GD" panose="020E0502030308020204"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79" y="1029020"/>
            <a:ext cx="10045021" cy="411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2236" y="4914900"/>
            <a:ext cx="10468264" cy="523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41169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95831" y="1485900"/>
            <a:ext cx="876863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"Rolling Average of Popularity" plot, here is a short insight:</a:t>
            </a:r>
          </a:p>
          <a:p>
            <a:pPr marL="285750" indent="-285750">
              <a:buFont typeface="Arial" pitchFamily="34" charset="0"/>
              <a:buChar char="•"/>
            </a:pPr>
            <a:r>
              <a:rPr lang="en-US" sz="1600" b="1">
                <a:solidFill>
                  <a:schemeClr val="bg1"/>
                </a:solidFill>
              </a:rPr>
              <a:t>Massive Drop in Early 1980s:</a:t>
            </a:r>
            <a:r>
              <a:rPr lang="en-US" sz="1600">
                <a:solidFill>
                  <a:schemeClr val="bg1"/>
                </a:solidFill>
              </a:rPr>
              <a:t> Average popularity saw a </a:t>
            </a:r>
            <a:r>
              <a:rPr lang="en-US" sz="1600" b="1">
                <a:solidFill>
                  <a:schemeClr val="bg1"/>
                </a:solidFill>
              </a:rPr>
              <a:t>dramatic collapse</a:t>
            </a:r>
            <a:r>
              <a:rPr lang="en-US" sz="1600">
                <a:solidFill>
                  <a:schemeClr val="bg1"/>
                </a:solidFill>
              </a:rPr>
              <a:t> from highs near 40 in the late 1970s to lows near 10 by the mid-1980s.</a:t>
            </a:r>
          </a:p>
          <a:p>
            <a:pPr marL="285750" indent="-285750">
              <a:buFont typeface="Arial" pitchFamily="34" charset="0"/>
              <a:buChar char="•"/>
            </a:pPr>
            <a:r>
              <a:rPr lang="en-US" sz="1600" b="1">
                <a:solidFill>
                  <a:schemeClr val="bg1"/>
                </a:solidFill>
              </a:rPr>
              <a:t>Period of Lows:</a:t>
            </a:r>
            <a:r>
              <a:rPr lang="en-US" sz="1600">
                <a:solidFill>
                  <a:schemeClr val="bg1"/>
                </a:solidFill>
              </a:rPr>
              <a:t> Popularity remained low throughout the late 1980s and early 1990s, hitting its nadir around the mid-1990s (below 10).</a:t>
            </a:r>
          </a:p>
          <a:p>
            <a:pPr marL="285750" indent="-285750">
              <a:buFont typeface="Arial" pitchFamily="34" charset="0"/>
              <a:buChar char="•"/>
            </a:pPr>
            <a:r>
              <a:rPr lang="en-US" sz="1600" b="1">
                <a:solidFill>
                  <a:schemeClr val="bg1"/>
                </a:solidFill>
              </a:rPr>
              <a:t>Recent Stability and Decline:</a:t>
            </a:r>
            <a:r>
              <a:rPr lang="en-US" sz="1600">
                <a:solidFill>
                  <a:schemeClr val="bg1"/>
                </a:solidFill>
              </a:rPr>
              <a:t> Popularity recovered somewhat in the 2000s and 2010s, stabilizing around 15 to 20, but shows a </a:t>
            </a:r>
            <a:r>
              <a:rPr lang="en-US" sz="1600" b="1">
                <a:solidFill>
                  <a:schemeClr val="bg1"/>
                </a:solidFill>
              </a:rPr>
              <a:t>noticeable decline</a:t>
            </a:r>
            <a:r>
              <a:rPr lang="en-US" sz="1600">
                <a:solidFill>
                  <a:schemeClr val="bg1"/>
                </a:solidFill>
              </a:rPr>
              <a:t> in the most recent years (post-2020).</a:t>
            </a:r>
          </a:p>
          <a:p>
            <a:pPr marL="285750" indent="-285750">
              <a:buFont typeface="Arial" pitchFamily="34" charset="0"/>
              <a:buChar char="•"/>
            </a:pPr>
            <a:r>
              <a:rPr lang="en-US" sz="1600" b="1">
                <a:solidFill>
                  <a:schemeClr val="bg1"/>
                </a:solidFill>
              </a:rPr>
              <a:t>Rolling Average Smoothing:</a:t>
            </a:r>
            <a:r>
              <a:rPr lang="en-US" sz="1600">
                <a:solidFill>
                  <a:schemeClr val="bg1"/>
                </a:solidFill>
              </a:rPr>
              <a:t> The 3-year rolling average smooths out the year-to-year volatility, clearly highlighting the major trends of the initial collapse and the later stabilization.</a:t>
            </a:r>
            <a:endParaRPr lang="en-US" sz="1600">
              <a:solidFill>
                <a:schemeClr val="bg1"/>
              </a:solidFill>
              <a:effectLst/>
            </a:endParaRPr>
          </a:p>
        </p:txBody>
      </p:sp>
      <p:sp>
        <p:nvSpPr>
          <p:cNvPr id="7168" name="Rectangle 7167"/>
          <p:cNvSpPr/>
          <p:nvPr/>
        </p:nvSpPr>
        <p:spPr>
          <a:xfrm>
            <a:off x="89579" y="4714774"/>
            <a:ext cx="9556233"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stacked area plot showing language distribution over time, here are some key insights:</a:t>
            </a:r>
          </a:p>
          <a:p>
            <a:r>
              <a:rPr lang="en-US" sz="1600" b="1">
                <a:solidFill>
                  <a:schemeClr val="bg1"/>
                </a:solidFill>
              </a:rPr>
              <a:t>Dominance of English: The plot clearly shows a significant increase and eventual dominance of English language tracks, especially in recent years. Rise of Korean and Hindi: Korean and Hindi languages show notable growth over time, particularly in the later years of the dataset, suggesting their increasing presence in the music landscape represented by this data. Consistent Presence of Tamil: Tamil language tracks have a consistent presence throughout many years, indicating a stable and perhaps regionally strong music scene. Overall Increase in Track Volume: The total area under the stacked plot increases significantly over time, reflecting the overall growth in the number of tracks in the dataset across all languages. These trends highlight the changing landscape of music represented in this dataset, with English becoming increasingly prevalent alongside the rise of other languages like Korean and Hindi, while languages like Tamil maintain a steady presence.</a:t>
            </a:r>
          </a:p>
          <a:p>
            <a:br>
              <a:rPr lang="en-US" sz="1600">
                <a:solidFill>
                  <a:schemeClr val="bg1"/>
                </a:solidFill>
              </a:rPr>
            </a:br>
            <a:endParaRPr lang="en-US" sz="1600">
              <a:solidFill>
                <a:schemeClr val="bg1"/>
              </a:solidFill>
              <a:effectLst/>
            </a:endParaRPr>
          </a:p>
        </p:txBody>
      </p:sp>
      <p:pic>
        <p:nvPicPr>
          <p:cNvPr id="1536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600" y="1112081"/>
            <a:ext cx="8254838" cy="330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724697" y="4421470"/>
            <a:ext cx="8291670" cy="337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01690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187816" y="4131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534400" y="1638300"/>
            <a:ext cx="9179845"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Waterfall Chart reveals that average track duration has fluctuated over the years, showing both increases and decreases rather than a steady trend. Periods with clear drops suggest that artists are favoring shorter, more engaging tracks, aligning with the rise of streaming platforms and listener preference for quick, catchy songs. Occasional increases in duration indicate creative experimentation or the release of long-form albums and concept tracks. Overall, the data points to a gradual shift toward concise music formats, reflecting evolving listener behavior and industry adaptation to streaming-era consumption patterns.</a:t>
            </a:r>
            <a:endParaRPr lang="en-US" b="1">
              <a:solidFill>
                <a:schemeClr val="bg1"/>
              </a:solidFill>
              <a:effectLst/>
            </a:endParaRPr>
          </a:p>
        </p:txBody>
      </p:sp>
      <p:sp>
        <p:nvSpPr>
          <p:cNvPr id="7168" name="Rectangle 7167"/>
          <p:cNvSpPr/>
          <p:nvPr/>
        </p:nvSpPr>
        <p:spPr>
          <a:xfrm>
            <a:off x="97463" y="4914900"/>
            <a:ext cx="9556233"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stacked area chart highlights clear shifts in artist popularity over time. A few leading artists capture most of the total popularity, showing how listener attention is often concentrated among top performers. Some artists display consistent popularity, indicating strong fan loyalty and sustained streaming numbers, while others experience sharp spikes, likely tied to major album drops or viral hits. The crossover points between colors reveal moments when new artists overtook previous leaders, reflecting changing music trends and audience preferences. Overall, the chart also suggests a steady growth in total popularity, aligning with Spotify’s expanding user base and the platform’s increasing influence in global music consumption.</a:t>
            </a:r>
            <a:br>
              <a:rPr lang="en-US" sz="1600">
                <a:solidFill>
                  <a:schemeClr val="bg1"/>
                </a:solidFill>
              </a:rPr>
            </a:br>
            <a:endParaRPr lang="en-US" sz="1600">
              <a:solidFill>
                <a:schemeClr val="bg1"/>
              </a:solidFill>
              <a:effectLst/>
            </a:endParaRPr>
          </a:p>
        </p:txBody>
      </p:sp>
      <p:pic>
        <p:nvPicPr>
          <p:cNvPr id="1638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599" y="1128319"/>
            <a:ext cx="8187489" cy="352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753602" y="3778121"/>
            <a:ext cx="8305799" cy="383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098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90536" y="-10544"/>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153105" y="912987"/>
            <a:ext cx="8094469"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stacked area chart of "Market Share of Top 10 Artists by Year," here is a short insight:</a:t>
            </a:r>
          </a:p>
          <a:p>
            <a:pPr marL="285750" indent="-285750">
              <a:buFont typeface="Arial" pitchFamily="34" charset="0"/>
              <a:buChar char="•"/>
            </a:pPr>
            <a:r>
              <a:rPr lang="en-US" sz="1600" b="1">
                <a:solidFill>
                  <a:schemeClr val="bg1"/>
                </a:solidFill>
                <a:latin typeface="Maiandra GD" panose="020E0502030308020204" pitchFamily="34" charset="0"/>
              </a:rPr>
              <a:t>Dominant Early Artists (1970s - 2000s):</a:t>
            </a:r>
            <a:r>
              <a:rPr lang="en-US" sz="1600">
                <a:solidFill>
                  <a:schemeClr val="bg1"/>
                </a:solidFill>
                <a:latin typeface="Maiandra GD" panose="020E0502030308020204" pitchFamily="34" charset="0"/>
              </a:rPr>
              <a:t> The early market share is dominated by </a:t>
            </a:r>
            <a:r>
              <a:rPr lang="en-US" sz="1600" b="1">
                <a:solidFill>
                  <a:schemeClr val="bg1"/>
                </a:solidFill>
                <a:latin typeface="Maiandra GD" panose="020E0502030308020204" pitchFamily="34" charset="0"/>
              </a:rPr>
              <a:t>Billy Joel</a:t>
            </a:r>
            <a:r>
              <a:rPr lang="en-US" sz="1600">
                <a:solidFill>
                  <a:schemeClr val="bg1"/>
                </a:solidFill>
                <a:latin typeface="Maiandra GD" panose="020E0502030308020204" pitchFamily="34" charset="0"/>
              </a:rPr>
              <a:t> (light blue, 1970s) and </a:t>
            </a:r>
            <a:r>
              <a:rPr lang="en-US" sz="1600" b="1">
                <a:solidFill>
                  <a:schemeClr val="bg1"/>
                </a:solidFill>
                <a:latin typeface="Maiandra GD" panose="020E0502030308020204" pitchFamily="34" charset="0"/>
              </a:rPr>
              <a:t>Madonna</a:t>
            </a:r>
            <a:r>
              <a:rPr lang="en-US" sz="1600">
                <a:solidFill>
                  <a:schemeClr val="bg1"/>
                </a:solidFill>
                <a:latin typeface="Maiandra GD" panose="020E0502030308020204" pitchFamily="34" charset="0"/>
              </a:rPr>
              <a:t> (orange, 1980s and 1990s), with occasional spikes from other historical artists like The Weeknd (teal).</a:t>
            </a:r>
          </a:p>
          <a:p>
            <a:pPr marL="285750" indent="-285750">
              <a:buFont typeface="Arial" pitchFamily="34" charset="0"/>
              <a:buChar char="•"/>
            </a:pPr>
            <a:r>
              <a:rPr lang="en-US" sz="1600" b="1">
                <a:solidFill>
                  <a:schemeClr val="bg1"/>
                </a:solidFill>
                <a:latin typeface="Maiandra GD" panose="020E0502030308020204" pitchFamily="34" charset="0"/>
              </a:rPr>
              <a:t>Rise of K-Pop and Arijit Singh (Post-2010):</a:t>
            </a:r>
            <a:r>
              <a:rPr lang="en-US" sz="1600">
                <a:solidFill>
                  <a:schemeClr val="bg1"/>
                </a:solidFill>
                <a:latin typeface="Maiandra GD" panose="020E0502030308020204" pitchFamily="34" charset="0"/>
              </a:rPr>
              <a:t> The market share becomes much more fragmented and diversified after 2010, showing the emergence of:</a:t>
            </a:r>
          </a:p>
          <a:p>
            <a:pPr marL="742950" lvl="1" indent="-285750">
              <a:buFont typeface="Arial" pitchFamily="34" charset="0"/>
              <a:buChar char="•"/>
            </a:pPr>
            <a:r>
              <a:rPr lang="en-US" sz="1600" b="1">
                <a:solidFill>
                  <a:schemeClr val="bg1"/>
                </a:solidFill>
                <a:latin typeface="Maiandra GD" panose="020E0502030308020204" pitchFamily="34" charset="0"/>
              </a:rPr>
              <a:t>BTS</a:t>
            </a:r>
            <a:r>
              <a:rPr lang="en-US" sz="1600">
                <a:solidFill>
                  <a:schemeClr val="bg1"/>
                </a:solidFill>
                <a:latin typeface="Maiandra GD" panose="020E0502030308020204" pitchFamily="34" charset="0"/>
              </a:rPr>
              <a:t> (olive green) and </a:t>
            </a:r>
            <a:r>
              <a:rPr lang="en-US" sz="1600" b="1">
                <a:solidFill>
                  <a:schemeClr val="bg1"/>
                </a:solidFill>
                <a:latin typeface="Maiandra GD" panose="020E0502030308020204" pitchFamily="34" charset="0"/>
              </a:rPr>
              <a:t>Twice</a:t>
            </a:r>
            <a:r>
              <a:rPr lang="en-US" sz="1600">
                <a:solidFill>
                  <a:schemeClr val="bg1"/>
                </a:solidFill>
                <a:latin typeface="Maiandra GD" panose="020E0502030308020204" pitchFamily="34" charset="0"/>
              </a:rPr>
              <a:t> (cyan), representing K-Pop's surge, particularly post-2015.</a:t>
            </a:r>
          </a:p>
          <a:p>
            <a:pPr marL="742950" lvl="1" indent="-285750">
              <a:buFont typeface="Arial" pitchFamily="34" charset="0"/>
              <a:buChar char="•"/>
            </a:pPr>
            <a:r>
              <a:rPr lang="en-US" sz="1600" b="1" err="1">
                <a:solidFill>
                  <a:schemeClr val="bg1"/>
                </a:solidFill>
                <a:latin typeface="Maiandra GD" panose="020E0502030308020204" pitchFamily="34" charset="0"/>
              </a:rPr>
              <a:t>Arijit Singh</a:t>
            </a:r>
            <a:r>
              <a:rPr lang="en-US" sz="1600">
                <a:solidFill>
                  <a:schemeClr val="bg1"/>
                </a:solidFill>
                <a:latin typeface="Maiandra GD" panose="020E0502030308020204" pitchFamily="34" charset="0"/>
              </a:rPr>
              <a:t> (pink, highest overall share) and </a:t>
            </a:r>
            <a:r>
              <a:rPr lang="en-US" sz="1600" b="1" err="1">
                <a:solidFill>
                  <a:schemeClr val="bg1"/>
                </a:solidFill>
                <a:latin typeface="Maiandra GD" panose="020E0502030308020204" pitchFamily="34" charset="0"/>
              </a:rPr>
              <a:t>Linkin Park</a:t>
            </a:r>
            <a:r>
              <a:rPr lang="en-US" sz="1600">
                <a:solidFill>
                  <a:schemeClr val="bg1"/>
                </a:solidFill>
                <a:latin typeface="Maiandra GD" panose="020E0502030308020204" pitchFamily="34" charset="0"/>
              </a:rPr>
              <a:t> (magenta), becoming dominant forces in the 2010s.</a:t>
            </a:r>
          </a:p>
          <a:p>
            <a:pPr marL="285750" indent="-285750">
              <a:buFont typeface="Arial" pitchFamily="34" charset="0"/>
              <a:buChar char="•"/>
            </a:pPr>
            <a:r>
              <a:rPr lang="en-US" sz="1600" b="1">
                <a:solidFill>
                  <a:schemeClr val="bg1"/>
                </a:solidFill>
                <a:latin typeface="Maiandra GD" panose="020E0502030308020204" pitchFamily="34" charset="0"/>
              </a:rPr>
              <a:t>Taylor Swift's Recent Dominance:</a:t>
            </a:r>
            <a:r>
              <a:rPr lang="en-US" sz="1600">
                <a:solidFill>
                  <a:schemeClr val="bg1"/>
                </a:solidFill>
                <a:latin typeface="Maiandra GD" panose="020E0502030308020204" pitchFamily="34" charset="0"/>
              </a:rPr>
              <a:t> </a:t>
            </a:r>
            <a:r>
              <a:rPr lang="en-US" sz="1600" b="1">
                <a:solidFill>
                  <a:schemeClr val="bg1"/>
                </a:solidFill>
                <a:latin typeface="Maiandra GD" panose="020E0502030308020204" pitchFamily="34" charset="0"/>
              </a:rPr>
              <a:t>Taylor Swift</a:t>
            </a:r>
            <a:r>
              <a:rPr lang="en-US" sz="1600">
                <a:solidFill>
                  <a:schemeClr val="bg1"/>
                </a:solidFill>
                <a:latin typeface="Maiandra GD" panose="020E0502030308020204" pitchFamily="34" charset="0"/>
              </a:rPr>
              <a:t> (coral pink) shows a clear and significant presence, dominating the market share in the most recent years (post-2020).</a:t>
            </a:r>
            <a:endParaRPr lang="en-US" sz="1600">
              <a:solidFill>
                <a:schemeClr val="bg1"/>
              </a:solidFill>
              <a:effectLst/>
              <a:latin typeface="Maiandra GD" panose="020E0502030308020204" pitchFamily="34" charset="0"/>
            </a:endParaRPr>
          </a:p>
        </p:txBody>
      </p:sp>
      <p:sp>
        <p:nvSpPr>
          <p:cNvPr id="7168" name="Rectangle 7167"/>
          <p:cNvSpPr/>
          <p:nvPr/>
        </p:nvSpPr>
        <p:spPr>
          <a:xfrm>
            <a:off x="97463" y="4677940"/>
            <a:ext cx="7598737" cy="550920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 </a:t>
            </a:r>
            <a:r>
              <a:rPr lang="en-US" sz="2000" b="1">
                <a:solidFill>
                  <a:schemeClr val="bg1"/>
                </a:solidFill>
                <a:latin typeface="Maiandra GD" panose="020E0502030308020204" pitchFamily="34" charset="0"/>
              </a:rPr>
              <a:t>Insights</a:t>
            </a:r>
          </a:p>
          <a:p>
            <a:pPr marL="285750" indent="-285750">
              <a:buFont typeface="Arial" pitchFamily="34" charset="0"/>
              <a:buChar char="•"/>
            </a:pPr>
            <a:r>
              <a:rPr lang="en-US" sz="2000" b="1">
                <a:solidFill>
                  <a:schemeClr val="bg1"/>
                </a:solidFill>
                <a:latin typeface="Maiandra GD" panose="020E0502030308020204" pitchFamily="34" charset="0"/>
              </a:rPr>
              <a:t>Moderate Tempos Dominate:</a:t>
            </a:r>
            <a:r>
              <a:rPr lang="en-US" sz="2000">
                <a:solidFill>
                  <a:schemeClr val="bg1"/>
                </a:solidFill>
                <a:latin typeface="Maiandra GD" panose="020E0502030308020204" pitchFamily="34" charset="0"/>
              </a:rPr>
              <a:t> Most songs cluster around mid-tempo ranges (90–120 BPM), reflecting mainstream listener preferences.</a:t>
            </a:r>
          </a:p>
          <a:p>
            <a:pPr marL="285750" indent="-285750">
              <a:buFont typeface="Arial" pitchFamily="34" charset="0"/>
              <a:buChar char="•"/>
            </a:pPr>
            <a:r>
              <a:rPr lang="en-US" sz="2000" b="1">
                <a:solidFill>
                  <a:schemeClr val="bg1"/>
                </a:solidFill>
                <a:latin typeface="Maiandra GD" panose="020E0502030308020204" pitchFamily="34" charset="0"/>
              </a:rPr>
              <a:t>Consistent Tempo Range:</a:t>
            </a:r>
            <a:r>
              <a:rPr lang="en-US" sz="2000">
                <a:solidFill>
                  <a:schemeClr val="bg1"/>
                </a:solidFill>
                <a:latin typeface="Maiandra GD" panose="020E0502030308020204" pitchFamily="34" charset="0"/>
              </a:rPr>
              <a:t> Across years, there’s no drastic shift toward faster or slower tempos — artists tend to stay within familiar rhythmic zones.</a:t>
            </a:r>
          </a:p>
          <a:p>
            <a:pPr marL="285750" indent="-285750">
              <a:buFont typeface="Arial" pitchFamily="34" charset="0"/>
              <a:buChar char="•"/>
            </a:pPr>
            <a:r>
              <a:rPr lang="en-US" sz="2000" b="1">
                <a:solidFill>
                  <a:schemeClr val="bg1"/>
                </a:solidFill>
                <a:latin typeface="Maiandra GD" panose="020E0502030308020204" pitchFamily="34" charset="0"/>
              </a:rPr>
              <a:t>High Output Years:</a:t>
            </a:r>
            <a:r>
              <a:rPr lang="en-US" sz="2000">
                <a:solidFill>
                  <a:schemeClr val="bg1"/>
                </a:solidFill>
                <a:latin typeface="Maiandra GD" panose="020E0502030308020204" pitchFamily="34" charset="0"/>
              </a:rPr>
              <a:t> Larger bubbles in specific years suggest surges in track production, possibly due to the rise of streaming and easier music publishing.</a:t>
            </a:r>
          </a:p>
          <a:p>
            <a:pPr marL="285750" indent="-285750">
              <a:buFont typeface="Arial" pitchFamily="34" charset="0"/>
              <a:buChar char="•"/>
            </a:pPr>
            <a:r>
              <a:rPr lang="en-US" sz="2000" b="1">
                <a:solidFill>
                  <a:schemeClr val="bg1"/>
                </a:solidFill>
                <a:latin typeface="Maiandra GD" panose="020E0502030308020204" pitchFamily="34" charset="0"/>
              </a:rPr>
              <a:t>Genre Influence:</a:t>
            </a:r>
            <a:r>
              <a:rPr lang="en-US" sz="2000">
                <a:solidFill>
                  <a:schemeClr val="bg1"/>
                </a:solidFill>
                <a:latin typeface="Maiandra GD" panose="020E0502030308020204" pitchFamily="34" charset="0"/>
              </a:rPr>
              <a:t> Variations in tempo density across years may reflect the popularity of certain genres (e.g., EDM peaks around 120–130 BPM, pop around 100 BPM).</a:t>
            </a:r>
          </a:p>
          <a:p>
            <a:pPr marL="285750" indent="-285750">
              <a:buFont typeface="Arial" pitchFamily="34" charset="0"/>
              <a:buChar char="•"/>
            </a:pPr>
            <a:r>
              <a:rPr lang="en-US" sz="2000" b="1">
                <a:solidFill>
                  <a:schemeClr val="bg1"/>
                </a:solidFill>
                <a:latin typeface="Maiandra GD" panose="020E0502030308020204" pitchFamily="34" charset="0"/>
              </a:rPr>
              <a:t>Stability Over Time:</a:t>
            </a:r>
            <a:r>
              <a:rPr lang="en-US" sz="2000">
                <a:solidFill>
                  <a:schemeClr val="bg1"/>
                </a:solidFill>
                <a:latin typeface="Maiandra GD" panose="020E0502030308020204" pitchFamily="34" charset="0"/>
              </a:rPr>
              <a:t> The overall pattern shows stable tempo trends, indicating that while styles evolve, the fundamental rhythm appeal of popular music remains steady</a:t>
            </a:r>
            <a:r>
              <a:rPr lang="en-US" sz="1600">
                <a:solidFill>
                  <a:schemeClr val="bg1"/>
                </a:solidFill>
              </a:rPr>
              <a:t>.</a:t>
            </a:r>
          </a:p>
          <a:p>
            <a:br>
              <a:rPr lang="en-US" sz="1600">
                <a:solidFill>
                  <a:schemeClr val="bg1"/>
                </a:solidFill>
              </a:rPr>
            </a:br>
            <a:endParaRPr lang="en-US" sz="1600">
              <a:solidFill>
                <a:schemeClr val="bg1"/>
              </a:solidFill>
              <a:effectLst/>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6337" y="835380"/>
            <a:ext cx="8828021" cy="361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6200" y="4507243"/>
            <a:ext cx="10591800" cy="5712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7025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28046" y="-150141"/>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412738" y="675916"/>
            <a:ext cx="5903245"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bubble chart highlights how different artists occupy distinct musical “zones.” Highly popular artists cluster toward the upper-right, where Energy and Danceability are both high — indicating upbeat, engaging tracks that perform well on streaming platforms. Larger, softer-colored bubbles (high acousticness) appear in the lower-energy region, showing a more mellow or organic sound profile. This visual distinction reflects the trade-off between energy-driven commercial hits and acoustic, emotional compositions. The chart effectively showcases how stylistic balance shapes an artist’s mainstream appeal.</a:t>
            </a:r>
            <a:endParaRPr lang="en-US" b="1">
              <a:solidFill>
                <a:schemeClr val="bg1"/>
              </a:solidFill>
              <a:effectLst/>
            </a:endParaRPr>
          </a:p>
        </p:txBody>
      </p:sp>
      <p:sp>
        <p:nvSpPr>
          <p:cNvPr id="7168" name="Rectangle 7167"/>
          <p:cNvSpPr/>
          <p:nvPr/>
        </p:nvSpPr>
        <p:spPr>
          <a:xfrm>
            <a:off x="99553" y="5544551"/>
            <a:ext cx="9556233" cy="20005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waterfall chart clearly depicts which musical features most influence a track’s popularity. Positive correlations show that songs with higher Energy and Danceability tend to attract more listeners — suggesting that lively, rhythmic songs drive higher engagement. Conversely, features like Acousticness or Speechiness have negative correlations, implying that quieter or spoken tracks appeal to a smaller audience. The visualization reveals that Spotify’s most-streamed tracks often share energetic, danceable qualities — a data-backed reflection of modern pop music trends.</a:t>
            </a:r>
            <a:br>
              <a:rPr lang="en-US" sz="1600">
                <a:solidFill>
                  <a:schemeClr val="bg1"/>
                </a:solidFill>
              </a:rPr>
            </a:br>
            <a:endParaRPr lang="en-US" sz="1600">
              <a:solidFill>
                <a:schemeClr val="bg1"/>
              </a:solidFill>
              <a:effectLst/>
            </a:endParaRPr>
          </a:p>
        </p:txBody>
      </p:sp>
      <p:pic>
        <p:nvPicPr>
          <p:cNvPr id="1843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72622" y="558194"/>
            <a:ext cx="9469309" cy="451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537266" y="4069565"/>
            <a:ext cx="8578112" cy="413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16077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2168522" y="152628"/>
            <a:ext cx="13950956"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OUTLIERS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2591345" y="8368943"/>
            <a:ext cx="1347940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Identifying and examining data points that significantly deviate from the overall pattern or distribution.</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Outlier Analysis</a:t>
            </a:r>
          </a:p>
          <a:p>
            <a:pPr algn="l">
              <a:lnSpc>
                <a:spcPts val="6068"/>
              </a:lnSpc>
            </a:pPr>
            <a:r>
              <a:rPr lang="en-US" b="1" err="1">
                <a:solidFill>
                  <a:srgbClr val="27F46A"/>
                </a:solidFill>
                <a:latin typeface="Arial Black" pitchFamily="34" charset="0"/>
                <a:ea typeface="Agrandir Wide Bold"/>
                <a:cs typeface="Agrandir Wide Bold"/>
                <a:sym typeface="Agrandir Wide Bold"/>
              </a:rPr>
              <a:t>Univariate Outlier Distribution (Shows which features have outliers)</a:t>
            </a:r>
            <a:endParaRPr lang="en-US"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21237" y="1846766"/>
            <a:ext cx="6629399"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rPr>
              <a:t>Overall Picture:</a:t>
            </a:r>
          </a:p>
          <a:p>
            <a:r>
              <a:rPr lang="en-US" sz="2000">
                <a:solidFill>
                  <a:schemeClr val="bg1"/>
                </a:solidFill>
              </a:rPr>
              <a:t>Only 1.2% of songs are "unusual" in their audio features - meaning 98.8% follow typical patterns! 🎯 The dataset is very clean and consistent.</a:t>
            </a:r>
          </a:p>
          <a:p>
            <a:r>
              <a:rPr lang="en-US" sz="2000" b="1">
                <a:solidFill>
                  <a:schemeClr val="bg1"/>
                </a:solidFill>
              </a:rPr>
              <a:t>Where the Outliers Are:</a:t>
            </a:r>
          </a:p>
          <a:p>
            <a:r>
              <a:rPr lang="en-US" sz="2000" b="1">
                <a:solidFill>
                  <a:schemeClr val="bg1"/>
                </a:solidFill>
              </a:rPr>
              <a:t>🥇 Song Length (4.9%) </a:t>
            </a:r>
            <a:r>
              <a:rPr lang="en-US" sz="2000">
                <a:solidFill>
                  <a:schemeClr val="bg1"/>
                </a:solidFill>
              </a:rPr>
              <a:t>- Most varied! Includes:</a:t>
            </a:r>
          </a:p>
          <a:p>
            <a:r>
              <a:rPr lang="en-US" sz="2000" b="1">
                <a:solidFill>
                  <a:schemeClr val="bg1"/>
                </a:solidFill>
              </a:rPr>
              <a:t>⏰ Very short songs (&lt;1 min</a:t>
            </a:r>
            <a:r>
              <a:rPr lang="en-US" sz="2000">
                <a:solidFill>
                  <a:schemeClr val="bg1"/>
                </a:solidFill>
              </a:rPr>
              <a:t>) - skits, intros </a:t>
            </a:r>
            <a:r>
              <a:rPr lang="en-US" sz="2000" b="1">
                <a:solidFill>
                  <a:schemeClr val="bg1"/>
                </a:solidFill>
              </a:rPr>
              <a:t>⏳ Very long songs </a:t>
            </a:r>
            <a:r>
              <a:rPr lang="en-US" sz="2000">
                <a:solidFill>
                  <a:schemeClr val="bg1"/>
                </a:solidFill>
              </a:rPr>
              <a:t>(&gt;6 min) - live versions, extended mixes </a:t>
            </a:r>
            <a:r>
              <a:rPr lang="en-US" sz="2000" b="1">
                <a:solidFill>
                  <a:schemeClr val="bg1"/>
                </a:solidFill>
              </a:rPr>
              <a:t>🥈 Loudness (2.6%) - </a:t>
            </a:r>
            <a:r>
              <a:rPr lang="en-US" sz="2000">
                <a:solidFill>
                  <a:schemeClr val="bg1"/>
                </a:solidFill>
              </a:rPr>
              <a:t>Some volume extremes:</a:t>
            </a:r>
          </a:p>
          <a:p>
            <a:r>
              <a:rPr lang="en-US" sz="2000" b="1">
                <a:solidFill>
                  <a:schemeClr val="bg1"/>
                </a:solidFill>
              </a:rPr>
              <a:t>🔇 Very quiet tracks </a:t>
            </a:r>
            <a:r>
              <a:rPr lang="en-US" sz="2000">
                <a:solidFill>
                  <a:schemeClr val="bg1"/>
                </a:solidFill>
              </a:rPr>
              <a:t>- ambient, acoustic </a:t>
            </a:r>
            <a:r>
              <a:rPr lang="en-US" sz="2000" b="1">
                <a:solidFill>
                  <a:schemeClr val="bg1"/>
                </a:solidFill>
              </a:rPr>
              <a:t>🔊 Very loud tracks - </a:t>
            </a:r>
            <a:r>
              <a:rPr lang="en-US" sz="2000">
                <a:solidFill>
                  <a:schemeClr val="bg1"/>
                </a:solidFill>
              </a:rPr>
              <a:t>EDM, compressed </a:t>
            </a:r>
            <a:r>
              <a:rPr lang="en-US" sz="2000" b="1">
                <a:solidFill>
                  <a:schemeClr val="bg1"/>
                </a:solidFill>
              </a:rPr>
              <a:t>pop 🎯 Mood &amp; Style (0.1%) </a:t>
            </a:r>
            <a:r>
              <a:rPr lang="en-US" sz="2000">
                <a:solidFill>
                  <a:schemeClr val="bg1"/>
                </a:solidFill>
              </a:rPr>
              <a:t>- Most consistent!</a:t>
            </a:r>
          </a:p>
          <a:p>
            <a:r>
              <a:rPr lang="en-US" sz="2000" b="1">
                <a:solidFill>
                  <a:schemeClr val="bg1"/>
                </a:solidFill>
              </a:rPr>
              <a:t>😊 Valence (mood</a:t>
            </a:r>
            <a:r>
              <a:rPr lang="en-US" sz="2000">
                <a:solidFill>
                  <a:schemeClr val="bg1"/>
                </a:solidFill>
              </a:rPr>
              <a:t>) - songs stay in expected emotional range </a:t>
            </a:r>
            <a:r>
              <a:rPr lang="en-US" sz="2000" b="1">
                <a:solidFill>
                  <a:schemeClr val="bg1"/>
                </a:solidFill>
              </a:rPr>
              <a:t>🎸 Acousticness </a:t>
            </a:r>
            <a:r>
              <a:rPr lang="en-US" sz="2000">
                <a:solidFill>
                  <a:schemeClr val="bg1"/>
                </a:solidFill>
              </a:rPr>
              <a:t>- clear electric vs acoustic separation</a:t>
            </a:r>
          </a:p>
          <a:p>
            <a:r>
              <a:rPr lang="en-US" sz="2000">
                <a:solidFill>
                  <a:schemeClr val="bg1"/>
                </a:solidFill>
              </a:rPr>
              <a:t>We can conclude that : The music industry maintains consistent emotional and stylistic standards to ensure predictable listener experiences, while permitting creative experimentation with song duration and auditory intensity. 🎨</a:t>
            </a:r>
          </a:p>
        </p:txBody>
      </p:sp>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00721" y="1914087"/>
            <a:ext cx="100112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71602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93839" y="181240"/>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Outlier Analysis</a:t>
            </a:r>
          </a:p>
          <a:p>
            <a:pPr algn="l">
              <a:lnSpc>
                <a:spcPts val="6068"/>
              </a:lnSpc>
            </a:pPr>
            <a:r>
              <a:rPr lang="en-US" sz="1600" b="1">
                <a:solidFill>
                  <a:srgbClr val="27F46A"/>
                </a:solidFill>
                <a:latin typeface="Arial Black" pitchFamily="34" charset="0"/>
                <a:ea typeface="Agrandir Wide Bold"/>
                <a:cs typeface="Agrandir Wide Bold"/>
                <a:sym typeface="Agrandir Wide Bold"/>
              </a:rPr>
              <a:t>Multivariate Outlier Identification (Shows which Songs are Multivariate Outliers)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486601" y="1965478"/>
            <a:ext cx="6629399"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Overall Distribution:</a:t>
            </a:r>
          </a:p>
          <a:p>
            <a:r>
              <a:rPr lang="en-US" sz="2000">
                <a:solidFill>
                  <a:schemeClr val="bg1"/>
                </a:solidFill>
                <a:latin typeface="Maiandra GD" panose="020E0502030308020204" pitchFamily="34" charset="0"/>
              </a:rPr>
              <a:t>92.5% of songs are completely normal (0 outlier features) ✅ 6.7% have 1 unusual feature (minor outliers) ⚠️ Only 0.8% are true multivariate outliers (2+ unusual features) 🚨 The Outlier Spectrum:</a:t>
            </a:r>
          </a:p>
          <a:p>
            <a:endParaRPr lang="en-US" sz="2000">
              <a:solidFill>
                <a:schemeClr val="bg1"/>
              </a:solidFill>
              <a:latin typeface="Maiandra GD" panose="020E0502030308020204" pitchFamily="34" charset="0"/>
            </a:endParaRPr>
          </a:p>
          <a:p>
            <a:r>
              <a:rPr lang="en-US" sz="2000">
                <a:solidFill>
                  <a:schemeClr val="bg1"/>
                </a:solidFill>
                <a:latin typeface="Maiandra GD" panose="020E0502030308020204" pitchFamily="34" charset="0"/>
              </a:rPr>
              <a:t>🎵 496 songs (6.7%) - Slightly Unusual</a:t>
            </a:r>
          </a:p>
          <a:p>
            <a:r>
              <a:rPr lang="en-US" sz="2000">
                <a:solidFill>
                  <a:schemeClr val="bg1"/>
                </a:solidFill>
                <a:latin typeface="Maiandra GD" panose="020E0502030308020204" pitchFamily="34" charset="0"/>
              </a:rPr>
              <a:t>One feature outside normal range Examples: Slightly longer/shorter, bit louder/softer Still mostly normal listening experience 🎵 45 songs (0.6%) - Noticeably Different</a:t>
            </a:r>
          </a:p>
          <a:p>
            <a:r>
              <a:rPr lang="en-US" sz="2000">
                <a:solidFill>
                  <a:schemeClr val="bg1"/>
                </a:solidFill>
                <a:latin typeface="Maiandra GD" panose="020E0502030308020204" pitchFamily="34" charset="0"/>
              </a:rPr>
              <a:t>Two unusual features Examples: Both very long AND very loud Stand out from typical songs 🎵 11 songs (0.2%) - Extremely Unique 🚀</a:t>
            </a:r>
          </a:p>
          <a:p>
            <a:endParaRPr lang="en-US" sz="2000">
              <a:solidFill>
                <a:schemeClr val="bg1"/>
              </a:solidFill>
              <a:latin typeface="Maiandra GD" panose="020E0502030308020204" pitchFamily="34" charset="0"/>
            </a:endParaRPr>
          </a:p>
          <a:p>
            <a:r>
              <a:rPr lang="en-US" sz="2000">
                <a:solidFill>
                  <a:schemeClr val="bg1"/>
                </a:solidFill>
                <a:latin typeface="Maiandra GD" panose="020E0502030308020204" pitchFamily="34" charset="0"/>
              </a:rPr>
              <a:t>Three or more unusual features Examples: Very short + very quiet + unusual tempo Radical departures from music norms.</a:t>
            </a:r>
          </a:p>
        </p:txBody>
      </p:sp>
      <p:pic>
        <p:nvPicPr>
          <p:cNvPr id="14338"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84155" y="1790700"/>
            <a:ext cx="9937859" cy="58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20718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2998549" y="152628"/>
            <a:ext cx="12290902"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MODAL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1387220" y="8368943"/>
            <a:ext cx="1551355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Identifying the most frequently occurring values or categories in a dataset to understand the central tendency and common patterns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6628300" y="249010"/>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 name="Freeform 3"/>
          <p:cNvSpPr/>
          <p:nvPr/>
        </p:nvSpPr>
        <p:spPr>
          <a:xfrm>
            <a:off x="417013" y="249010"/>
            <a:ext cx="9437126" cy="3401375"/>
          </a:xfrm>
          <a:custGeom>
            <a:avLst/>
            <a:gdLst/>
            <a:ahLst/>
            <a:cxnLst/>
            <a:rect l="l" t="t" r="r" b="b"/>
            <a:pathLst>
              <a:path w="9437126" h="3401375">
                <a:moveTo>
                  <a:pt x="0" y="0"/>
                </a:moveTo>
                <a:lnTo>
                  <a:pt x="9437126" y="0"/>
                </a:lnTo>
                <a:lnTo>
                  <a:pt x="9437126" y="3401375"/>
                </a:lnTo>
                <a:lnTo>
                  <a:pt x="0" y="3401375"/>
                </a:lnTo>
                <a:lnTo>
                  <a:pt x="0" y="0"/>
                </a:lnTo>
                <a:close/>
              </a:path>
            </a:pathLst>
          </a:custGeom>
          <a:blipFill>
            <a:blip r:embed="rId4"/>
            <a:stretch>
              <a:fillRect l="-1137" t="-104868" r="-46799" b="-99891"/>
            </a:stretch>
          </a:blipFill>
        </p:spPr>
        <p:txBody>
          <a:bodyPr/>
          <a:lstStyle/>
          <a:p>
            <a:endParaRPr/>
          </a:p>
        </p:txBody>
      </p:sp>
      <p:sp>
        <p:nvSpPr>
          <p:cNvPr id="4" name="Freeform 4"/>
          <p:cNvSpPr/>
          <p:nvPr/>
        </p:nvSpPr>
        <p:spPr>
          <a:xfrm>
            <a:off x="5292303" y="3650385"/>
            <a:ext cx="4140490" cy="3895973"/>
          </a:xfrm>
          <a:custGeom>
            <a:avLst/>
            <a:gdLst/>
            <a:ahLst/>
            <a:cxnLst/>
            <a:rect l="l" t="t" r="r" b="b"/>
            <a:pathLst>
              <a:path w="4140489" h="3895973">
                <a:moveTo>
                  <a:pt x="0" y="0"/>
                </a:moveTo>
                <a:lnTo>
                  <a:pt x="4140490" y="0"/>
                </a:lnTo>
                <a:lnTo>
                  <a:pt x="4140490" y="3895972"/>
                </a:lnTo>
                <a:lnTo>
                  <a:pt x="0" y="3895972"/>
                </a:lnTo>
                <a:lnTo>
                  <a:pt x="0" y="0"/>
                </a:lnTo>
                <a:close/>
              </a:path>
            </a:pathLst>
          </a:custGeom>
          <a:blipFill>
            <a:blip r:embed="rId5"/>
            <a:stretch>
              <a:fillRect l="-90098" t="-184" r="-692" b="-184"/>
            </a:stretch>
          </a:blipFill>
        </p:spPr>
        <p:txBody>
          <a:bodyPr/>
          <a:lstStyle/>
          <a:p>
            <a:endParaRPr/>
          </a:p>
        </p:txBody>
      </p:sp>
      <p:sp>
        <p:nvSpPr>
          <p:cNvPr id="5" name="Freeform 5"/>
          <p:cNvSpPr/>
          <p:nvPr/>
        </p:nvSpPr>
        <p:spPr>
          <a:xfrm>
            <a:off x="167731" y="3650385"/>
            <a:ext cx="4949916" cy="3432501"/>
          </a:xfrm>
          <a:custGeom>
            <a:avLst/>
            <a:gdLst/>
            <a:ahLst/>
            <a:cxnLst/>
            <a:rect l="l" t="t" r="r" b="b"/>
            <a:pathLst>
              <a:path w="4949916" h="3432501">
                <a:moveTo>
                  <a:pt x="0" y="0"/>
                </a:moveTo>
                <a:lnTo>
                  <a:pt x="4949916" y="0"/>
                </a:lnTo>
                <a:lnTo>
                  <a:pt x="4949916" y="3432500"/>
                </a:lnTo>
                <a:lnTo>
                  <a:pt x="0" y="3432500"/>
                </a:lnTo>
                <a:lnTo>
                  <a:pt x="0" y="0"/>
                </a:lnTo>
                <a:close/>
              </a:path>
            </a:pathLst>
          </a:custGeom>
          <a:blipFill>
            <a:blip r:embed="rId4"/>
            <a:stretch>
              <a:fillRect t="-196180" r="-178418" b="-1933"/>
            </a:stretch>
          </a:blipFill>
        </p:spPr>
        <p:txBody>
          <a:bodyPr/>
          <a:lstStyle/>
          <a:p>
            <a:endParaRPr/>
          </a:p>
        </p:txBody>
      </p:sp>
      <p:sp>
        <p:nvSpPr>
          <p:cNvPr id="6" name="Freeform 6"/>
          <p:cNvSpPr/>
          <p:nvPr/>
        </p:nvSpPr>
        <p:spPr>
          <a:xfrm>
            <a:off x="0" y="7803532"/>
            <a:ext cx="18288000" cy="3194596"/>
          </a:xfrm>
          <a:custGeom>
            <a:avLst/>
            <a:gdLst/>
            <a:ahLst/>
            <a:cxnLst/>
            <a:rect l="l" t="t" r="r" b="b"/>
            <a:pathLst>
              <a:path w="18288000" h="3194596">
                <a:moveTo>
                  <a:pt x="0" y="0"/>
                </a:moveTo>
                <a:lnTo>
                  <a:pt x="18288000" y="0"/>
                </a:lnTo>
                <a:lnTo>
                  <a:pt x="18288000" y="3194596"/>
                </a:lnTo>
                <a:lnTo>
                  <a:pt x="0" y="3194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grpSp>
        <p:nvGrpSpPr>
          <p:cNvPr id="7" name="Group 7"/>
          <p:cNvGrpSpPr/>
          <p:nvPr/>
        </p:nvGrpSpPr>
        <p:grpSpPr>
          <a:xfrm>
            <a:off x="0" y="7912028"/>
            <a:ext cx="18288000" cy="4988920"/>
            <a:chOff x="0" y="0"/>
            <a:chExt cx="24384000" cy="6651893"/>
          </a:xfrm>
        </p:grpSpPr>
        <p:sp>
          <p:nvSpPr>
            <p:cNvPr id="8" name="Freeform 8"/>
            <p:cNvSpPr/>
            <p:nvPr/>
          </p:nvSpPr>
          <p:spPr>
            <a:xfrm>
              <a:off x="0" y="0"/>
              <a:ext cx="24384000" cy="6651879"/>
            </a:xfrm>
            <a:custGeom>
              <a:avLst/>
              <a:gdLst/>
              <a:ahLst/>
              <a:cxnLst/>
              <a:rect l="l" t="t" r="r" b="b"/>
              <a:pathLst>
                <a:path w="24384000" h="6651879">
                  <a:moveTo>
                    <a:pt x="0" y="0"/>
                  </a:moveTo>
                  <a:lnTo>
                    <a:pt x="24384000" y="0"/>
                  </a:lnTo>
                  <a:lnTo>
                    <a:pt x="24384000" y="6651879"/>
                  </a:lnTo>
                  <a:lnTo>
                    <a:pt x="0" y="6651879"/>
                  </a:lnTo>
                  <a:lnTo>
                    <a:pt x="0" y="0"/>
                  </a:lnTo>
                  <a:close/>
                </a:path>
              </a:pathLst>
            </a:custGeom>
            <a:blipFill>
              <a:blip r:embed="rId8">
                <a:alphaModFix amt="41999"/>
              </a:blip>
              <a:stretch>
                <a:fillRect t="-48744" r="-52" b="-48744"/>
              </a:stretch>
            </a:blipFill>
          </p:spPr>
          <p:txBody>
            <a:bodyPr/>
            <a:lstStyle/>
            <a:p>
              <a:endParaRPr/>
            </a:p>
          </p:txBody>
        </p:sp>
      </p:grpSp>
      <p:sp>
        <p:nvSpPr>
          <p:cNvPr id="9" name="Freeform 9"/>
          <p:cNvSpPr/>
          <p:nvPr/>
        </p:nvSpPr>
        <p:spPr>
          <a:xfrm>
            <a:off x="1381772" y="9237435"/>
            <a:ext cx="15877529" cy="327383"/>
          </a:xfrm>
          <a:custGeom>
            <a:avLst/>
            <a:gdLst/>
            <a:ahLst/>
            <a:cxnLst/>
            <a:rect l="l" t="t" r="r" b="b"/>
            <a:pathLst>
              <a:path w="15877528" h="327383">
                <a:moveTo>
                  <a:pt x="0" y="0"/>
                </a:moveTo>
                <a:lnTo>
                  <a:pt x="15877528" y="0"/>
                </a:lnTo>
                <a:lnTo>
                  <a:pt x="15877528" y="327383"/>
                </a:lnTo>
                <a:lnTo>
                  <a:pt x="0" y="3273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a:p>
        </p:txBody>
      </p:sp>
      <p:sp>
        <p:nvSpPr>
          <p:cNvPr id="10" name="Freeform 10"/>
          <p:cNvSpPr/>
          <p:nvPr/>
        </p:nvSpPr>
        <p:spPr>
          <a:xfrm>
            <a:off x="1381772" y="9237435"/>
            <a:ext cx="1589599" cy="327383"/>
          </a:xfrm>
          <a:custGeom>
            <a:avLst/>
            <a:gdLst/>
            <a:ahLst/>
            <a:cxnLst/>
            <a:rect l="l" t="t" r="r" b="b"/>
            <a:pathLst>
              <a:path w="1589599" h="327383">
                <a:moveTo>
                  <a:pt x="0" y="0"/>
                </a:moveTo>
                <a:lnTo>
                  <a:pt x="1589599" y="0"/>
                </a:lnTo>
                <a:lnTo>
                  <a:pt x="1589599" y="327383"/>
                </a:lnTo>
                <a:lnTo>
                  <a:pt x="0" y="3273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a:p>
        </p:txBody>
      </p:sp>
      <p:sp>
        <p:nvSpPr>
          <p:cNvPr id="11" name="Freeform 11"/>
          <p:cNvSpPr/>
          <p:nvPr/>
        </p:nvSpPr>
        <p:spPr>
          <a:xfrm>
            <a:off x="7569075" y="8403551"/>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a:p>
        </p:txBody>
      </p:sp>
      <p:sp>
        <p:nvSpPr>
          <p:cNvPr id="12" name="Freeform 12"/>
          <p:cNvSpPr/>
          <p:nvPr/>
        </p:nvSpPr>
        <p:spPr>
          <a:xfrm>
            <a:off x="10095043" y="8403552"/>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a:p>
        </p:txBody>
      </p:sp>
      <p:sp>
        <p:nvSpPr>
          <p:cNvPr id="13" name="Freeform 13"/>
          <p:cNvSpPr/>
          <p:nvPr/>
        </p:nvSpPr>
        <p:spPr>
          <a:xfrm>
            <a:off x="8695831" y="8226853"/>
            <a:ext cx="892783" cy="892783"/>
          </a:xfrm>
          <a:custGeom>
            <a:avLst/>
            <a:gdLst/>
            <a:ahLst/>
            <a:cxnLst/>
            <a:rect l="l" t="t" r="r" b="b"/>
            <a:pathLst>
              <a:path w="892783" h="892783">
                <a:moveTo>
                  <a:pt x="0" y="0"/>
                </a:moveTo>
                <a:lnTo>
                  <a:pt x="892783" y="0"/>
                </a:lnTo>
                <a:lnTo>
                  <a:pt x="892783" y="892783"/>
                </a:lnTo>
                <a:lnTo>
                  <a:pt x="0" y="89278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a:p>
        </p:txBody>
      </p:sp>
      <p:sp>
        <p:nvSpPr>
          <p:cNvPr id="14" name="Freeform 14"/>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19">
              <a:extLst>
                <a:ext uri="{96DAC541-7B7A-43D3-8B79-37D633B846F1}">
                  <asvg:svgBlip xmlns:asvg="http://schemas.microsoft.com/office/drawing/2016/SVG/main" r:embed="rId20"/>
                </a:ext>
              </a:extLst>
            </a:blip>
            <a:stretch>
              <a:fillRect t="-312" b="-312"/>
            </a:stretch>
          </a:blipFill>
        </p:spPr>
        <p:txBody>
          <a:bodyPr/>
          <a:lstStyle/>
          <a:p>
            <a:endParaRPr/>
          </a:p>
        </p:txBody>
      </p:sp>
      <p:sp>
        <p:nvSpPr>
          <p:cNvPr id="15" name="Freeform 15"/>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21">
              <a:extLst>
                <a:ext uri="{96DAC541-7B7A-43D3-8B79-37D633B846F1}">
                  <asvg:svgBlip xmlns:asvg="http://schemas.microsoft.com/office/drawing/2016/SVG/main" r:embed="rId22"/>
                </a:ext>
              </a:extLst>
            </a:blip>
            <a:stretch>
              <a:fillRect t="-376" b="-376"/>
            </a:stretch>
          </a:blipFill>
        </p:spPr>
        <p:txBody>
          <a:bodyPr/>
          <a:lstStyle/>
          <a:p>
            <a:endParaRPr/>
          </a:p>
        </p:txBody>
      </p:sp>
      <p:sp>
        <p:nvSpPr>
          <p:cNvPr id="16" name="TextBox 16"/>
          <p:cNvSpPr txBox="1"/>
          <p:nvPr/>
        </p:nvSpPr>
        <p:spPr>
          <a:xfrm>
            <a:off x="10095043" y="1103342"/>
            <a:ext cx="7207212" cy="6404915"/>
          </a:xfrm>
          <a:prstGeom prst="rect">
            <a:avLst/>
          </a:prstGeom>
        </p:spPr>
        <p:txBody>
          <a:bodyPr lIns="0" tIns="0" rIns="0" bIns="0" rtlCol="0" anchor="t">
            <a:spAutoFit/>
          </a:bodyPr>
          <a:lstStyle/>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Instrumental music struggles on streaming platforms, with 75% of tracks being heavily vocal-driven</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Singing dominates modern music, as tracks with spoken content represent a small minority</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Production styles have polarized, with songs clustering at both electronic and acoustic extremes</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Loudness standardization has created consistent volume levels across most popular tracks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5D07FD0-2D9B-50B8-E194-AEB0CC98C41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23E94D5C-B95A-3270-FD30-1761CEEF1860}"/>
              </a:ext>
            </a:extLst>
          </p:cNvPr>
          <p:cNvGrpSpPr/>
          <p:nvPr/>
        </p:nvGrpSpPr>
        <p:grpSpPr>
          <a:xfrm>
            <a:off x="746093" y="592442"/>
            <a:ext cx="970283" cy="925096"/>
            <a:chOff x="0" y="0"/>
            <a:chExt cx="1682669" cy="1682669"/>
          </a:xfrm>
        </p:grpSpPr>
        <p:grpSp>
          <p:nvGrpSpPr>
            <p:cNvPr id="36" name="Group 36">
              <a:extLst>
                <a:ext uri="{FF2B5EF4-FFF2-40B4-BE49-F238E27FC236}">
                  <a16:creationId xmlns:a16="http://schemas.microsoft.com/office/drawing/2014/main" id="{01583707-41E8-7552-AA99-46109D03CC2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664229A-B3BC-ECDA-FF92-0F5BAA836E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8794DCB3-1E7F-F4D2-0E24-7F51B999E5D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FBCEB750-8E8B-4450-883D-79AB010FD1C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6A086FC-3808-8714-F495-E458D936B14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9C1017D7-6F18-0FF9-6C2C-82D058FBEBB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D0269944-05F8-BCFE-EE59-C6F6FBEEFA3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3A9A1C3-7041-16C9-B0E3-114E5691427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DB6F60F7-9D27-5927-416C-095483052A4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EF61FC5-952C-FC9E-3CDD-833E6C5C536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56DC4F-3B6F-8999-26FC-612D1CE5692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B923DFF-AF26-3D4D-F06F-6029CDBACF3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 name="TextBox 3">
            <a:extLst>
              <a:ext uri="{FF2B5EF4-FFF2-40B4-BE49-F238E27FC236}">
                <a16:creationId xmlns:a16="http://schemas.microsoft.com/office/drawing/2014/main" id="{B816BE3E-179A-88C8-33D7-F4B78330690F}"/>
              </a:ext>
            </a:extLst>
          </p:cNvPr>
          <p:cNvSpPr txBox="1"/>
          <p:nvPr/>
        </p:nvSpPr>
        <p:spPr>
          <a:xfrm>
            <a:off x="1981282" y="505558"/>
            <a:ext cx="1546966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a:solidFill>
                  <a:srgbClr val="E3E3E3"/>
                </a:solidFill>
                <a:latin typeface="Google Sans Text"/>
              </a:rPr>
              <a:t>Spotify Dataset- Statistical Modal Analysis Summary</a:t>
            </a:r>
            <a:r>
              <a:rPr lang="en-US" sz="4400" b="1" i="0">
                <a:solidFill>
                  <a:srgbClr val="E3E3E3"/>
                </a:solidFill>
                <a:effectLst/>
                <a:latin typeface="Google Sans Text"/>
              </a:rPr>
              <a:t>: </a:t>
            </a:r>
          </a:p>
        </p:txBody>
      </p:sp>
      <p:pic>
        <p:nvPicPr>
          <p:cNvPr id="5" name="Picture 2">
            <a:extLst>
              <a:ext uri="{FF2B5EF4-FFF2-40B4-BE49-F238E27FC236}">
                <a16:creationId xmlns:a16="http://schemas.microsoft.com/office/drawing/2014/main" id="{2DDD8BBA-64B0-EC07-4861-F7324EE989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9041" y="1708180"/>
            <a:ext cx="8154047" cy="48393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98059F-18B8-73E8-C51F-DD0A2A19683B}"/>
              </a:ext>
            </a:extLst>
          </p:cNvPr>
          <p:cNvSpPr txBox="1"/>
          <p:nvPr/>
        </p:nvSpPr>
        <p:spPr>
          <a:xfrm>
            <a:off x="9397539" y="1708180"/>
            <a:ext cx="7979809"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400" b="0" i="0">
                <a:solidFill>
                  <a:srgbClr val="E3E3E3"/>
                </a:solidFill>
                <a:effectLst/>
                <a:latin typeface="Google Sans Text"/>
              </a:rPr>
              <a:t>Based on the statistical mode analysis summary and the bar chart:</a:t>
            </a:r>
          </a:p>
          <a:p>
            <a:pPr algn="l">
              <a:buNone/>
            </a:pPr>
            <a:r>
              <a:rPr lang="en-US" sz="2400" b="0" i="0">
                <a:solidFill>
                  <a:srgbClr val="E3E3E3"/>
                </a:solidFill>
                <a:effectLst/>
                <a:latin typeface="Google Sans Text"/>
              </a:rPr>
              <a:t>Dominant Artist and Album:</a:t>
            </a:r>
          </a:p>
          <a:p>
            <a:pPr algn="l">
              <a:buNone/>
            </a:pPr>
            <a:r>
              <a:rPr lang="en-US" sz="2400" b="0" i="0">
                <a:solidFill>
                  <a:srgbClr val="E3E3E3"/>
                </a:solidFill>
                <a:effectLst/>
                <a:latin typeface="Google Sans Text"/>
              </a:rPr>
              <a:t>Alan Silvestri is the most frequent artist, and "Nowhere to Hide (Unabridged)" is the most frequent album. This might indicate a specific focus within the dataset, possibly including film scores or audiobooks.</a:t>
            </a:r>
          </a:p>
          <a:p>
            <a:pPr algn="l">
              <a:buNone/>
            </a:pPr>
            <a:r>
              <a:rPr lang="en-US" sz="2400" b="0" i="0">
                <a:solidFill>
                  <a:srgbClr val="E3E3E3"/>
                </a:solidFill>
                <a:effectLst/>
                <a:latin typeface="Google Sans Text"/>
              </a:rPr>
              <a:t>Recent Year and Low Popularity:</a:t>
            </a:r>
          </a:p>
          <a:p>
            <a:pPr algn="l">
              <a:buNone/>
            </a:pPr>
            <a:r>
              <a:rPr lang="en-US" sz="2400" b="0" i="0">
                <a:solidFill>
                  <a:srgbClr val="E3E3E3"/>
                </a:solidFill>
                <a:effectLst/>
                <a:latin typeface="Google Sans Text"/>
              </a:rPr>
              <a:t>The most common release year is 2023, and the most common popularity range is 0-20. This suggests the dataset contains a large number of recent tracks that haven't achieved high popularity.</a:t>
            </a:r>
          </a:p>
        </p:txBody>
      </p:sp>
      <p:sp>
        <p:nvSpPr>
          <p:cNvPr id="3" name="TextBox 2">
            <a:extLst>
              <a:ext uri="{FF2B5EF4-FFF2-40B4-BE49-F238E27FC236}">
                <a16:creationId xmlns:a16="http://schemas.microsoft.com/office/drawing/2014/main" id="{82F26117-D896-F6FA-51C7-4D607984E905}"/>
              </a:ext>
            </a:extLst>
          </p:cNvPr>
          <p:cNvSpPr txBox="1"/>
          <p:nvPr/>
        </p:nvSpPr>
        <p:spPr>
          <a:xfrm>
            <a:off x="1034031" y="6738216"/>
            <a:ext cx="14970635"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400" b="0" i="0">
                <a:solidFill>
                  <a:srgbClr val="E3E3E3"/>
                </a:solidFill>
                <a:effectLst/>
                <a:latin typeface="Google Sans Text"/>
              </a:rPr>
              <a:t>Common Musical Structure:</a:t>
            </a:r>
          </a:p>
          <a:p>
            <a:pPr algn="l">
              <a:buNone/>
            </a:pPr>
            <a:r>
              <a:rPr lang="en-US" sz="2400" b="0" i="0">
                <a:solidFill>
                  <a:srgbClr val="E3E3E3"/>
                </a:solidFill>
                <a:effectLst/>
                <a:latin typeface="Google Sans Text"/>
              </a:rPr>
              <a:t>The most common musical key is 0.0 (C Major), the dominant mode is Major, and the most common time signature is 4.0 (4/4). This indicates a prevalence of music with a standard, upbeat structure. Overall, the modal analysis provides a snapshot of the most typical characteristics within the dataset, highlighting a mix of recent, less popular tracks with conventional musical structures, alongside some potentially non-musical content like audiobooks.</a:t>
            </a:r>
          </a:p>
        </p:txBody>
      </p:sp>
    </p:spTree>
    <p:extLst>
      <p:ext uri="{BB962C8B-B14F-4D97-AF65-F5344CB8AC3E}">
        <p14:creationId xmlns:p14="http://schemas.microsoft.com/office/powerpoint/2010/main" val="199012898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8952FE91-4DB0-8C06-66AC-A0291F854EC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AB83711-7366-55F9-834F-BEECB61598CF}"/>
              </a:ext>
            </a:extLst>
          </p:cNvPr>
          <p:cNvGrpSpPr/>
          <p:nvPr/>
        </p:nvGrpSpPr>
        <p:grpSpPr>
          <a:xfrm>
            <a:off x="431071" y="342965"/>
            <a:ext cx="784186" cy="707886"/>
            <a:chOff x="0" y="0"/>
            <a:chExt cx="1682669" cy="1682669"/>
          </a:xfrm>
        </p:grpSpPr>
        <p:grpSp>
          <p:nvGrpSpPr>
            <p:cNvPr id="36" name="Group 36">
              <a:extLst>
                <a:ext uri="{FF2B5EF4-FFF2-40B4-BE49-F238E27FC236}">
                  <a16:creationId xmlns:a16="http://schemas.microsoft.com/office/drawing/2014/main" id="{E73FB50E-5F58-5531-6197-F791AB1708D3}"/>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5E0EEBE-03F3-6BE9-B021-3EC15CA915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2C768414-FB22-75DE-3E61-07BD2410241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E6F2F4C-3F0D-4E07-B287-67BEEF601B5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E9F7082C-461C-E60A-0A51-63DB5B03445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BEF60E16-83BD-1995-49DE-D2B9EF7943C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7B59CE4-4A8F-059A-E3F3-C41223D6676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02BB6093-A196-A21B-0BCA-94A4FFA533C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7DB7256-FF6A-2E6D-D508-5695BACFCE0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46D66C2-15ED-18AF-551E-0FBB725BA5BA}"/>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82B1C7-F556-8DE5-58B9-ADDCF0A5BA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DC45BDE-0D42-12F9-E0DF-416B129D816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D9EB3025-DC1D-7CB0-9ABE-6C890CA764D1}"/>
              </a:ext>
            </a:extLst>
          </p:cNvPr>
          <p:cNvGrpSpPr/>
          <p:nvPr/>
        </p:nvGrpSpPr>
        <p:grpSpPr>
          <a:xfrm>
            <a:off x="7768327" y="330522"/>
            <a:ext cx="755462" cy="707886"/>
            <a:chOff x="0" y="0"/>
            <a:chExt cx="1682669" cy="1682669"/>
          </a:xfrm>
        </p:grpSpPr>
        <p:grpSp>
          <p:nvGrpSpPr>
            <p:cNvPr id="61" name="Group 36">
              <a:extLst>
                <a:ext uri="{FF2B5EF4-FFF2-40B4-BE49-F238E27FC236}">
                  <a16:creationId xmlns:a16="http://schemas.microsoft.com/office/drawing/2014/main" id="{2FA660F4-470D-1C25-AF3E-0B9B9B1C86C1}"/>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DD169A84-DD43-FB25-B7C4-9748701117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B05571DC-EDE3-9EB6-0E57-8222F7B2AA2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168D2F4E-15F8-B64C-FE06-DE7F86FEB82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75CA5AF5-1947-0770-73F9-E033DE8B28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2EF51485-B55B-2C15-6D00-096867A9D0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B109DAA2-5758-139B-C43B-9F30D74F0B06}"/>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8897973F-A7FF-7053-FB26-ABC369127E44}"/>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592472C8-DFB5-D4EA-6620-B3667DAA80E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8A46244E-5D6A-9458-580A-D37FE0FC3BF2}"/>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B5F92E9C-E20A-6FCF-DC6F-3C1501EE207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E0EA092C-8570-609B-17C4-FE812219568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8" name="TextBox 7">
            <a:extLst>
              <a:ext uri="{FF2B5EF4-FFF2-40B4-BE49-F238E27FC236}">
                <a16:creationId xmlns:a16="http://schemas.microsoft.com/office/drawing/2014/main" id="{14476935-C1C3-7541-F4C2-6EF43D4C8094}"/>
              </a:ext>
            </a:extLst>
          </p:cNvPr>
          <p:cNvSpPr txBox="1"/>
          <p:nvPr/>
        </p:nvSpPr>
        <p:spPr>
          <a:xfrm>
            <a:off x="1205424" y="330522"/>
            <a:ext cx="6166281"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a:solidFill>
                  <a:schemeClr val="bg1"/>
                </a:solidFill>
              </a:rPr>
              <a:t>Statistical Modal Summary </a:t>
            </a:r>
            <a:r>
              <a:rPr lang="en-IN" sz="4000" b="1">
                <a:solidFill>
                  <a:schemeClr val="bg1"/>
                </a:solidFill>
              </a:rPr>
              <a:t>: </a:t>
            </a:r>
            <a:endParaRPr lang="en-IN" sz="4000" b="1"/>
          </a:p>
        </p:txBody>
      </p:sp>
      <p:pic>
        <p:nvPicPr>
          <p:cNvPr id="2" name="Picture 2">
            <a:extLst>
              <a:ext uri="{FF2B5EF4-FFF2-40B4-BE49-F238E27FC236}">
                <a16:creationId xmlns:a16="http://schemas.microsoft.com/office/drawing/2014/main" id="{E96D394B-D10D-3372-4B97-C7016BE556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7971" y="1132382"/>
            <a:ext cx="5410200" cy="4718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85BDDF-0B5C-1481-450B-297313453885}"/>
              </a:ext>
            </a:extLst>
          </p:cNvPr>
          <p:cNvSpPr txBox="1"/>
          <p:nvPr/>
        </p:nvSpPr>
        <p:spPr>
          <a:xfrm>
            <a:off x="494864" y="5999009"/>
            <a:ext cx="834430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1" i="0">
                <a:solidFill>
                  <a:srgbClr val="E3E3E3"/>
                </a:solidFill>
                <a:effectLst/>
                <a:latin typeface="Google Sans Text"/>
              </a:rPr>
              <a:t>Key Insights — Statistical Modal Summary (Donut Chart)</a:t>
            </a:r>
            <a:endParaRPr lang="en-US" sz="2000" b="0" i="0">
              <a:solidFill>
                <a:srgbClr val="E3E3E3"/>
              </a:solidFill>
              <a:effectLst/>
              <a:latin typeface="Google Sans Text"/>
            </a:endParaRPr>
          </a:p>
          <a:p>
            <a:pPr algn="l">
              <a:buFont typeface="+mj-lt"/>
              <a:buAutoNum type="arabicPeriod"/>
            </a:pPr>
            <a:r>
              <a:rPr lang="en-US" sz="2000" b="1" i="0">
                <a:solidFill>
                  <a:srgbClr val="E3E3E3"/>
                </a:solidFill>
                <a:effectLst/>
                <a:latin typeface="Google Sans Text"/>
              </a:rPr>
              <a:t>Dominant Elements:</a:t>
            </a:r>
            <a:r>
              <a:rPr lang="en-US" sz="2000" b="0" i="0">
                <a:solidFill>
                  <a:srgbClr val="E3E3E3"/>
                </a:solidFill>
                <a:effectLst/>
                <a:latin typeface="Google Sans Text"/>
              </a:rPr>
              <a:t> The donut chart highlights the </a:t>
            </a:r>
            <a:r>
              <a:rPr lang="en-US" sz="2000" b="1" i="0">
                <a:solidFill>
                  <a:srgbClr val="E3E3E3"/>
                </a:solidFill>
                <a:effectLst/>
                <a:latin typeface="Google Sans Text"/>
              </a:rPr>
              <a:t>most recurring artist, release year, and popularity range</a:t>
            </a:r>
            <a:r>
              <a:rPr lang="en-US" sz="2000" b="0" i="0">
                <a:solidFill>
                  <a:srgbClr val="E3E3E3"/>
                </a:solidFill>
                <a:effectLst/>
                <a:latin typeface="Google Sans Text"/>
              </a:rPr>
              <a:t>, capturing the dataset’s core composition.</a:t>
            </a:r>
          </a:p>
          <a:p>
            <a:pPr algn="l">
              <a:buFont typeface="+mj-lt"/>
              <a:buAutoNum type="arabicPeriod"/>
            </a:pPr>
            <a:r>
              <a:rPr lang="en-US" sz="2000" b="1" i="0">
                <a:solidFill>
                  <a:srgbClr val="E3E3E3"/>
                </a:solidFill>
                <a:effectLst/>
                <a:latin typeface="Google Sans Text"/>
              </a:rPr>
              <a:t>Dataset Bias:</a:t>
            </a:r>
            <a:r>
              <a:rPr lang="en-US" sz="2000" b="0" i="0">
                <a:solidFill>
                  <a:srgbClr val="E3E3E3"/>
                </a:solidFill>
                <a:effectLst/>
                <a:latin typeface="Google Sans Text"/>
              </a:rPr>
              <a:t> The presence of a single dominant artist or year indicates </a:t>
            </a:r>
            <a:r>
              <a:rPr lang="en-US" sz="2000" b="1" i="0">
                <a:solidFill>
                  <a:srgbClr val="E3E3E3"/>
                </a:solidFill>
                <a:effectLst/>
                <a:latin typeface="Google Sans Text"/>
              </a:rPr>
              <a:t>strong representation bias</a:t>
            </a:r>
            <a:r>
              <a:rPr lang="en-US" sz="2000" b="0" i="0">
                <a:solidFill>
                  <a:srgbClr val="E3E3E3"/>
                </a:solidFill>
                <a:effectLst/>
                <a:latin typeface="Google Sans Text"/>
              </a:rPr>
              <a:t>, where certain contributors or periods define the collection.</a:t>
            </a:r>
          </a:p>
          <a:p>
            <a:pPr algn="l">
              <a:buFont typeface="+mj-lt"/>
              <a:buAutoNum type="arabicPeriod"/>
            </a:pPr>
            <a:r>
              <a:rPr lang="en-US" sz="2000" b="1" i="0">
                <a:solidFill>
                  <a:srgbClr val="E3E3E3"/>
                </a:solidFill>
                <a:effectLst/>
                <a:latin typeface="Google Sans Text"/>
              </a:rPr>
              <a:t>Popularity Balance:</a:t>
            </a:r>
            <a:r>
              <a:rPr lang="en-US" sz="2000" b="0" i="0">
                <a:solidFill>
                  <a:srgbClr val="E3E3E3"/>
                </a:solidFill>
                <a:effectLst/>
                <a:latin typeface="Google Sans Text"/>
              </a:rPr>
              <a:t> The most frequent popularity range (e.g., 61–80) shows that </a:t>
            </a:r>
            <a:r>
              <a:rPr lang="en-US" sz="2000" b="1" i="0">
                <a:solidFill>
                  <a:srgbClr val="E3E3E3"/>
                </a:solidFill>
                <a:effectLst/>
                <a:latin typeface="Google Sans Text"/>
              </a:rPr>
              <a:t>steady-performing tracks outweigh extreme hits or low-visibility songs</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Temporal Focus:</a:t>
            </a:r>
            <a:r>
              <a:rPr lang="en-US" sz="2000" b="0" i="0">
                <a:solidFill>
                  <a:srgbClr val="E3E3E3"/>
                </a:solidFill>
                <a:effectLst/>
                <a:latin typeface="Google Sans Text"/>
              </a:rPr>
              <a:t> A concentrated release year reflects </a:t>
            </a:r>
            <a:r>
              <a:rPr lang="en-US" sz="2000" b="1" i="0">
                <a:solidFill>
                  <a:srgbClr val="E3E3E3"/>
                </a:solidFill>
                <a:effectLst/>
                <a:latin typeface="Google Sans Text"/>
              </a:rPr>
              <a:t>a creative peak or data focus around a specific period</a:t>
            </a:r>
            <a:r>
              <a:rPr lang="en-US" sz="2000" b="0" i="0">
                <a:solidFill>
                  <a:srgbClr val="E3E3E3"/>
                </a:solidFill>
                <a:effectLst/>
                <a:latin typeface="Google Sans Text"/>
              </a:rPr>
              <a:t>, often aligning with a major streaming surge.</a:t>
            </a:r>
          </a:p>
          <a:p>
            <a:pPr algn="l">
              <a:buFont typeface="+mj-lt"/>
              <a:buAutoNum type="arabicPeriod"/>
            </a:pPr>
            <a:r>
              <a:rPr lang="en-US" sz="2000" b="1" i="0">
                <a:solidFill>
                  <a:srgbClr val="E3E3E3"/>
                </a:solidFill>
                <a:effectLst/>
                <a:latin typeface="Google Sans Text"/>
              </a:rPr>
              <a:t>Overall Summary:</a:t>
            </a:r>
            <a:r>
              <a:rPr lang="en-US" sz="2000" b="0" i="0">
                <a:solidFill>
                  <a:srgbClr val="E3E3E3"/>
                </a:solidFill>
                <a:effectLst/>
                <a:latin typeface="Google Sans Text"/>
              </a:rPr>
              <a:t> The donut chart visually distills </a:t>
            </a:r>
            <a:r>
              <a:rPr lang="en-US" sz="2000" b="1" i="0">
                <a:solidFill>
                  <a:srgbClr val="E3E3E3"/>
                </a:solidFill>
                <a:effectLst/>
                <a:latin typeface="Google Sans Text"/>
              </a:rPr>
              <a:t>the modal essence</a:t>
            </a:r>
            <a:r>
              <a:rPr lang="en-US" sz="2000" b="0" i="0">
                <a:solidFill>
                  <a:srgbClr val="E3E3E3"/>
                </a:solidFill>
                <a:effectLst/>
                <a:latin typeface="Google Sans Text"/>
              </a:rPr>
              <a:t> — identifying which factors most shape the dataset’s musical identity.</a:t>
            </a:r>
          </a:p>
        </p:txBody>
      </p:sp>
      <p:pic>
        <p:nvPicPr>
          <p:cNvPr id="1026" name="Picture 2">
            <a:extLst>
              <a:ext uri="{FF2B5EF4-FFF2-40B4-BE49-F238E27FC236}">
                <a16:creationId xmlns:a16="http://schemas.microsoft.com/office/drawing/2014/main" id="{8AC60AAE-F56C-4F02-C62E-BDB2525DA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90952" y="1204204"/>
            <a:ext cx="7358077" cy="47741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AB8C6B-E956-51D8-D11A-5406E2187FC7}"/>
              </a:ext>
            </a:extLst>
          </p:cNvPr>
          <p:cNvSpPr txBox="1"/>
          <p:nvPr/>
        </p:nvSpPr>
        <p:spPr>
          <a:xfrm>
            <a:off x="9690952" y="6067301"/>
            <a:ext cx="807095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1" i="0">
                <a:solidFill>
                  <a:srgbClr val="E3E3E3"/>
                </a:solidFill>
                <a:effectLst/>
                <a:latin typeface="Google Sans Text"/>
              </a:rPr>
              <a:t>Key Insights — Clustered Bar Chart (Top Artists × Popularity Range)</a:t>
            </a:r>
            <a:endParaRPr lang="en-US" sz="2000" b="0" i="0">
              <a:solidFill>
                <a:srgbClr val="E3E3E3"/>
              </a:solidFill>
              <a:effectLst/>
              <a:latin typeface="Google Sans Text"/>
            </a:endParaRPr>
          </a:p>
          <a:p>
            <a:pPr algn="l">
              <a:buFont typeface="+mj-lt"/>
              <a:buAutoNum type="arabicPeriod"/>
            </a:pPr>
            <a:r>
              <a:rPr lang="en-US" sz="2000" b="1" i="0">
                <a:solidFill>
                  <a:srgbClr val="E3E3E3"/>
                </a:solidFill>
                <a:effectLst/>
                <a:latin typeface="Google Sans Text"/>
              </a:rPr>
              <a:t>Distinct Popularity Profiles:</a:t>
            </a:r>
            <a:r>
              <a:rPr lang="en-US" sz="2000" b="0" i="0">
                <a:solidFill>
                  <a:srgbClr val="E3E3E3"/>
                </a:solidFill>
                <a:effectLst/>
                <a:latin typeface="Google Sans Text"/>
              </a:rPr>
              <a:t> Each top artist shows a unique distribution across popularity bins, revealing how consistently their tracks perform.</a:t>
            </a:r>
          </a:p>
          <a:p>
            <a:pPr algn="l">
              <a:buFont typeface="+mj-lt"/>
              <a:buAutoNum type="arabicPeriod"/>
            </a:pPr>
            <a:r>
              <a:rPr lang="en-US" sz="2000" b="1" i="0">
                <a:solidFill>
                  <a:srgbClr val="E3E3E3"/>
                </a:solidFill>
                <a:effectLst/>
                <a:latin typeface="Google Sans Text"/>
              </a:rPr>
              <a:t>High Consistency Leaders:</a:t>
            </a:r>
            <a:r>
              <a:rPr lang="en-US" sz="2000" b="0" i="0">
                <a:solidFill>
                  <a:srgbClr val="E3E3E3"/>
                </a:solidFill>
                <a:effectLst/>
                <a:latin typeface="Google Sans Text"/>
              </a:rPr>
              <a:t> Artists with tall bars in higher bins (60–100) tend to maintain </a:t>
            </a:r>
            <a:r>
              <a:rPr lang="en-US" sz="2000" b="1" i="0">
                <a:solidFill>
                  <a:srgbClr val="E3E3E3"/>
                </a:solidFill>
                <a:effectLst/>
                <a:latin typeface="Google Sans Text"/>
              </a:rPr>
              <a:t>strong listener engagement and mainstream reach</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Variability Among Artists:</a:t>
            </a:r>
            <a:r>
              <a:rPr lang="en-US" sz="2000" b="0" i="0">
                <a:solidFill>
                  <a:srgbClr val="E3E3E3"/>
                </a:solidFill>
                <a:effectLst/>
                <a:latin typeface="Google Sans Text"/>
              </a:rPr>
              <a:t> Some artists have wider spread across bins, reflecting </a:t>
            </a:r>
            <a:r>
              <a:rPr lang="en-US" sz="2000" b="1" i="0">
                <a:solidFill>
                  <a:srgbClr val="E3E3E3"/>
                </a:solidFill>
                <a:effectLst/>
                <a:latin typeface="Google Sans Text"/>
              </a:rPr>
              <a:t>experimental diversity</a:t>
            </a:r>
            <a:r>
              <a:rPr lang="en-US" sz="2000" b="0" i="0">
                <a:solidFill>
                  <a:srgbClr val="E3E3E3"/>
                </a:solidFill>
                <a:effectLst/>
                <a:latin typeface="Google Sans Text"/>
              </a:rPr>
              <a:t> — they produce both niche and hit tracks.</a:t>
            </a:r>
          </a:p>
          <a:p>
            <a:pPr algn="l">
              <a:buFont typeface="+mj-lt"/>
              <a:buAutoNum type="arabicPeriod"/>
            </a:pPr>
            <a:r>
              <a:rPr lang="en-US" sz="2000" b="1" i="0">
                <a:solidFill>
                  <a:srgbClr val="E3E3E3"/>
                </a:solidFill>
                <a:effectLst/>
                <a:latin typeface="Google Sans Text"/>
              </a:rPr>
              <a:t>Dominance of Mid-High Popularity:</a:t>
            </a:r>
            <a:r>
              <a:rPr lang="en-US" sz="2000" b="0" i="0">
                <a:solidFill>
                  <a:srgbClr val="E3E3E3"/>
                </a:solidFill>
                <a:effectLst/>
                <a:latin typeface="Google Sans Text"/>
              </a:rPr>
              <a:t> Most tracks cluster around </a:t>
            </a:r>
            <a:r>
              <a:rPr lang="en-US" sz="2000" b="1" i="0">
                <a:solidFill>
                  <a:srgbClr val="E3E3E3"/>
                </a:solidFill>
                <a:effectLst/>
                <a:latin typeface="Google Sans Text"/>
              </a:rPr>
              <a:t>61–80 popularity</a:t>
            </a:r>
            <a:r>
              <a:rPr lang="en-US" sz="2000" b="0" i="0">
                <a:solidFill>
                  <a:srgbClr val="E3E3E3"/>
                </a:solidFill>
                <a:effectLst/>
                <a:latin typeface="Google Sans Text"/>
              </a:rPr>
              <a:t>, confirming that </a:t>
            </a:r>
            <a:r>
              <a:rPr lang="en-US" sz="2000" b="1" i="0">
                <a:solidFill>
                  <a:srgbClr val="E3E3E3"/>
                </a:solidFill>
                <a:effectLst/>
                <a:latin typeface="Google Sans Text"/>
              </a:rPr>
              <a:t>steady performers outweigh one-off viral hits</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Comparative Trend:</a:t>
            </a:r>
            <a:r>
              <a:rPr lang="en-US" sz="2000" b="0" i="0">
                <a:solidFill>
                  <a:srgbClr val="E3E3E3"/>
                </a:solidFill>
                <a:effectLst/>
                <a:latin typeface="Google Sans Text"/>
              </a:rPr>
              <a:t> The chart emphasizes that while every artist contributes popular tracks, </a:t>
            </a:r>
            <a:r>
              <a:rPr lang="en-US" sz="2000" b="1" i="0">
                <a:solidFill>
                  <a:srgbClr val="E3E3E3"/>
                </a:solidFill>
                <a:effectLst/>
                <a:latin typeface="Google Sans Text"/>
              </a:rPr>
              <a:t>sustained listener appeal</a:t>
            </a:r>
            <a:r>
              <a:rPr lang="en-US" sz="2000" b="0" i="0">
                <a:solidFill>
                  <a:srgbClr val="E3E3E3"/>
                </a:solidFill>
                <a:effectLst/>
                <a:latin typeface="Google Sans Text"/>
              </a:rPr>
              <a:t> differs sharply among them.</a:t>
            </a:r>
          </a:p>
        </p:txBody>
      </p:sp>
      <p:sp>
        <p:nvSpPr>
          <p:cNvPr id="5" name="TextBox 4">
            <a:extLst>
              <a:ext uri="{FF2B5EF4-FFF2-40B4-BE49-F238E27FC236}">
                <a16:creationId xmlns:a16="http://schemas.microsoft.com/office/drawing/2014/main" id="{95F83055-DC06-7B49-3AC5-923147C6B431}"/>
              </a:ext>
            </a:extLst>
          </p:cNvPr>
          <p:cNvSpPr txBox="1"/>
          <p:nvPr/>
        </p:nvSpPr>
        <p:spPr>
          <a:xfrm>
            <a:off x="8550460" y="399409"/>
            <a:ext cx="9899754"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3200" b="1" i="0">
                <a:solidFill>
                  <a:srgbClr val="E3E3E3"/>
                </a:solidFill>
                <a:effectLst/>
                <a:latin typeface="Google Sans Text"/>
              </a:rPr>
              <a:t>Clustered Bar Chart — Multi-variable Modal Comparison</a:t>
            </a:r>
          </a:p>
        </p:txBody>
      </p:sp>
    </p:spTree>
    <p:extLst>
      <p:ext uri="{BB962C8B-B14F-4D97-AF65-F5344CB8AC3E}">
        <p14:creationId xmlns:p14="http://schemas.microsoft.com/office/powerpoint/2010/main" val="43302565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21D8F77-EA59-2BFA-09AF-67C7329BF0C1}"/>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72826EB-6F0D-E467-A51C-7AF8FD89A016}"/>
              </a:ext>
            </a:extLst>
          </p:cNvPr>
          <p:cNvGrpSpPr/>
          <p:nvPr/>
        </p:nvGrpSpPr>
        <p:grpSpPr>
          <a:xfrm>
            <a:off x="431071" y="342965"/>
            <a:ext cx="784186" cy="707886"/>
            <a:chOff x="0" y="0"/>
            <a:chExt cx="1682669" cy="1682669"/>
          </a:xfrm>
        </p:grpSpPr>
        <p:grpSp>
          <p:nvGrpSpPr>
            <p:cNvPr id="36" name="Group 36">
              <a:extLst>
                <a:ext uri="{FF2B5EF4-FFF2-40B4-BE49-F238E27FC236}">
                  <a16:creationId xmlns:a16="http://schemas.microsoft.com/office/drawing/2014/main" id="{2421D11A-3113-66E4-1025-089BFB54EB0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8132C71-AD8D-5BF6-3445-4858077B8C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A863D004-FDD3-25CD-9ABC-C15A2C44D7B7}"/>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E2811B20-40E1-5B0A-6C7A-FEC49567A9D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FEA855F-4956-B9C2-6023-DDDECD2813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A708DC6-84C5-6A4C-F056-B75BA0B018C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36B7C8F7-17CE-81C0-0269-36A635F0B8F1}"/>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5CEFD43A-57ED-8B68-FD21-3DB91D7FA2B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ACAEF0B9-0F4A-D0D2-9555-E47ABF0D2F8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A0CE4494-98D2-2248-4227-7A149B5CC288}"/>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505681FE-F63D-FAEB-FB3A-FF6A62A401F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8737A51A-B237-0C15-B079-478C3F30D36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C709DDB6-6D89-CBEA-84B1-EA8238FCE48E}"/>
              </a:ext>
            </a:extLst>
          </p:cNvPr>
          <p:cNvGrpSpPr/>
          <p:nvPr/>
        </p:nvGrpSpPr>
        <p:grpSpPr>
          <a:xfrm>
            <a:off x="9213650" y="417551"/>
            <a:ext cx="755462" cy="707886"/>
            <a:chOff x="0" y="0"/>
            <a:chExt cx="1682669" cy="1682669"/>
          </a:xfrm>
        </p:grpSpPr>
        <p:grpSp>
          <p:nvGrpSpPr>
            <p:cNvPr id="61" name="Group 36">
              <a:extLst>
                <a:ext uri="{FF2B5EF4-FFF2-40B4-BE49-F238E27FC236}">
                  <a16:creationId xmlns:a16="http://schemas.microsoft.com/office/drawing/2014/main" id="{BAEE9A0F-AB7C-00C3-09E3-63D4CA05D6DB}"/>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93849EF2-5A77-CC04-2B49-3A57907C18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26C59342-5811-F77A-790E-0C9217D36345}"/>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FC01B7A0-2969-38F8-8B39-DAD6BA7F1C67}"/>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B6FD280C-742A-E340-970A-23929BE5EF9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B7F7F9CF-2E32-9534-0820-FDA48FDD127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354E9238-D51E-4033-B18C-0F0EE38AF730}"/>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EEBA9519-8E85-34E0-6D22-281D8134AA1E}"/>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6F8762DF-E049-E125-8933-12EE9D3F063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E8934A03-0375-94CD-9390-874B0B227BDC}"/>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1981AD55-D564-8C9F-C329-38919FB5C7D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31DB9824-7C3B-98BB-1C11-17DD0DB2B35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8" name="TextBox 7">
            <a:extLst>
              <a:ext uri="{FF2B5EF4-FFF2-40B4-BE49-F238E27FC236}">
                <a16:creationId xmlns:a16="http://schemas.microsoft.com/office/drawing/2014/main" id="{29EED75D-7366-707A-831B-2C62E51F3138}"/>
              </a:ext>
            </a:extLst>
          </p:cNvPr>
          <p:cNvSpPr txBox="1"/>
          <p:nvPr/>
        </p:nvSpPr>
        <p:spPr>
          <a:xfrm>
            <a:off x="1281638" y="342965"/>
            <a:ext cx="8243362"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solidFill>
                  <a:schemeClr val="bg1"/>
                </a:solidFill>
              </a:rPr>
              <a:t>Heatmap – Cross Modal Relationship </a:t>
            </a:r>
            <a:r>
              <a:rPr lang="en-IN" sz="4000" b="1">
                <a:solidFill>
                  <a:schemeClr val="bg1"/>
                </a:solidFill>
              </a:rPr>
              <a:t>: </a:t>
            </a:r>
            <a:endParaRPr lang="en-IN" sz="4000" b="1"/>
          </a:p>
        </p:txBody>
      </p:sp>
      <p:pic>
        <p:nvPicPr>
          <p:cNvPr id="3" name="Picture 2">
            <a:extLst>
              <a:ext uri="{FF2B5EF4-FFF2-40B4-BE49-F238E27FC236}">
                <a16:creationId xmlns:a16="http://schemas.microsoft.com/office/drawing/2014/main" id="{5B957167-627F-85FF-7C0A-250CA11B05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1638" y="1181094"/>
            <a:ext cx="6638925" cy="5314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FA29C-7857-5939-2E65-7A3AD6D52E72}"/>
              </a:ext>
            </a:extLst>
          </p:cNvPr>
          <p:cNvSpPr txBox="1"/>
          <p:nvPr/>
        </p:nvSpPr>
        <p:spPr>
          <a:xfrm>
            <a:off x="823163" y="6540158"/>
            <a:ext cx="8445833"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Key Insights — Year vs. Popularity Range Heatmap</a:t>
            </a:r>
          </a:p>
          <a:p>
            <a:pPr algn="l">
              <a:buNone/>
            </a:pPr>
            <a:r>
              <a:rPr lang="en-US" b="0" i="0">
                <a:solidFill>
                  <a:srgbClr val="E3E3E3"/>
                </a:solidFill>
                <a:effectLst/>
                <a:latin typeface="Google Sans Text"/>
              </a:rPr>
              <a:t>Concentration Zones: Certain years show darker clusters, indicating periods of high musical output or peak popularity trends.</a:t>
            </a:r>
          </a:p>
          <a:p>
            <a:pPr algn="l">
              <a:buNone/>
            </a:pPr>
            <a:r>
              <a:rPr lang="en-US" b="0" i="0">
                <a:solidFill>
                  <a:srgbClr val="E3E3E3"/>
                </a:solidFill>
                <a:effectLst/>
                <a:latin typeface="Google Sans Text"/>
              </a:rPr>
              <a:t>Popularity Shifts Over Time: The heatmap reveals how the distribution of popular tracks evolves, with newer years often showing more songs in higher popularity bins.</a:t>
            </a:r>
          </a:p>
          <a:p>
            <a:pPr algn="l">
              <a:buNone/>
            </a:pPr>
            <a:r>
              <a:rPr lang="en-US" b="0" i="0">
                <a:solidFill>
                  <a:srgbClr val="E3E3E3"/>
                </a:solidFill>
                <a:effectLst/>
                <a:latin typeface="Google Sans Text"/>
              </a:rPr>
              <a:t>Temporal Engagement Trend: Earlier years have lighter zones, suggesting lower streaming visibility or fewer high-performing tracks compared to recent years.</a:t>
            </a:r>
          </a:p>
          <a:p>
            <a:pPr algn="l">
              <a:buNone/>
            </a:pPr>
            <a:r>
              <a:rPr lang="en-US" b="0" i="0">
                <a:solidFill>
                  <a:srgbClr val="E3E3E3"/>
                </a:solidFill>
                <a:effectLst/>
                <a:latin typeface="Google Sans Text"/>
              </a:rPr>
              <a:t>Rise of Consistent Performers: The middle popularity bands (40–80) dominate across multiple years, implying steady engagement across the decade rather than short-lived spikes.</a:t>
            </a:r>
          </a:p>
          <a:p>
            <a:pPr algn="l">
              <a:buNone/>
            </a:pPr>
            <a:r>
              <a:rPr lang="en-US" b="0" i="0">
                <a:solidFill>
                  <a:srgbClr val="E3E3E3"/>
                </a:solidFill>
                <a:effectLst/>
                <a:latin typeface="Google Sans Text"/>
              </a:rPr>
              <a:t>Industry Evolution Indicator: The gradual deepening of higher-popularity shades in later years highlights the growing impact of streaming-era success and algorithmic exposure.</a:t>
            </a:r>
          </a:p>
        </p:txBody>
      </p:sp>
      <p:pic>
        <p:nvPicPr>
          <p:cNvPr id="2050" name="Picture 2">
            <a:extLst>
              <a:ext uri="{FF2B5EF4-FFF2-40B4-BE49-F238E27FC236}">
                <a16:creationId xmlns:a16="http://schemas.microsoft.com/office/drawing/2014/main" id="{C71CBED3-52D6-0055-EC75-A391A17FA7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882" y="1433996"/>
            <a:ext cx="7659481" cy="5106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A441CF-B864-D338-912A-0C77F7FB27A4}"/>
              </a:ext>
            </a:extLst>
          </p:cNvPr>
          <p:cNvSpPr txBox="1"/>
          <p:nvPr/>
        </p:nvSpPr>
        <p:spPr>
          <a:xfrm>
            <a:off x="10367671" y="6667500"/>
            <a:ext cx="7315200"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1.Major mode tracks typically outnumber minor mode ones — indicating a preference for positive tonality.</a:t>
            </a:r>
          </a:p>
          <a:p>
            <a:pPr algn="l">
              <a:buNone/>
            </a:pPr>
            <a:r>
              <a:rPr lang="en-US" b="0" i="0">
                <a:solidFill>
                  <a:srgbClr val="E3E3E3"/>
                </a:solidFill>
                <a:effectLst/>
                <a:latin typeface="Google Sans Text"/>
              </a:rPr>
              <a:t>2.Over time, minor mode songs may show gradual growth, reflecting increased emotional diversity in modern pop.</a:t>
            </a:r>
          </a:p>
          <a:p>
            <a:pPr algn="l">
              <a:buNone/>
            </a:pPr>
            <a:r>
              <a:rPr lang="en-US" b="0" i="0">
                <a:solidFill>
                  <a:srgbClr val="E3E3E3"/>
                </a:solidFill>
                <a:effectLst/>
                <a:latin typeface="Google Sans Text"/>
              </a:rPr>
              <a:t>3.Average popularity follows mode fluctuations — upbeat, major-key music often peaks alongside higher listener engagement.</a:t>
            </a:r>
          </a:p>
          <a:p>
            <a:pPr algn="l">
              <a:buNone/>
            </a:pPr>
            <a:r>
              <a:rPr lang="en-US" b="0" i="0">
                <a:solidFill>
                  <a:srgbClr val="E3E3E3"/>
                </a:solidFill>
                <a:effectLst/>
                <a:latin typeface="Google Sans Text"/>
              </a:rPr>
              <a:t>4.The trend captures how music mood and listener tastes evolve over years.</a:t>
            </a:r>
          </a:p>
        </p:txBody>
      </p:sp>
      <p:sp>
        <p:nvSpPr>
          <p:cNvPr id="4" name="TextBox 3">
            <a:extLst>
              <a:ext uri="{FF2B5EF4-FFF2-40B4-BE49-F238E27FC236}">
                <a16:creationId xmlns:a16="http://schemas.microsoft.com/office/drawing/2014/main" id="{CBB127EC-798A-5BD4-65EC-4D0170F60ECE}"/>
              </a:ext>
            </a:extLst>
          </p:cNvPr>
          <p:cNvSpPr txBox="1"/>
          <p:nvPr/>
        </p:nvSpPr>
        <p:spPr>
          <a:xfrm>
            <a:off x="10068361" y="462129"/>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3200" b="1" i="0">
                <a:solidFill>
                  <a:srgbClr val="E3E3E3"/>
                </a:solidFill>
                <a:effectLst/>
                <a:latin typeface="Google Sans Text"/>
              </a:rPr>
              <a:t>Temporal Modal Trend Analysis (Over Time)</a:t>
            </a:r>
            <a:endParaRPr lang="en-IN" sz="3200" b="0" i="0">
              <a:solidFill>
                <a:srgbClr val="E3E3E3"/>
              </a:solidFill>
              <a:effectLst/>
              <a:latin typeface="Google Sans Text"/>
            </a:endParaRPr>
          </a:p>
        </p:txBody>
      </p:sp>
    </p:spTree>
    <p:extLst>
      <p:ext uri="{BB962C8B-B14F-4D97-AF65-F5344CB8AC3E}">
        <p14:creationId xmlns:p14="http://schemas.microsoft.com/office/powerpoint/2010/main" val="137551593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3" name="TextBox 33"/>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p:cNvGrpSpPr/>
          <p:nvPr/>
        </p:nvGrpSpPr>
        <p:grpSpPr>
          <a:xfrm>
            <a:off x="493220" y="26752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8" name="TextBox 47">
            <a:extLst>
              <a:ext uri="{FF2B5EF4-FFF2-40B4-BE49-F238E27FC236}">
                <a16:creationId xmlns:a16="http://schemas.microsoft.com/office/drawing/2014/main" id="{4FA35A37-92F8-2E39-F4FA-E9127B559FF7}"/>
              </a:ext>
            </a:extLst>
          </p:cNvPr>
          <p:cNvSpPr txBox="1"/>
          <p:nvPr/>
        </p:nvSpPr>
        <p:spPr>
          <a:xfrm>
            <a:off x="2009792" y="580212"/>
            <a:ext cx="15093569"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800" b="1">
                <a:solidFill>
                  <a:srgbClr val="E3E3E3"/>
                </a:solidFill>
                <a:latin typeface="Google Sans Text"/>
              </a:rPr>
              <a:t>Spotify Dataset – Statistical Modal Analysis Dashboard:</a:t>
            </a:r>
            <a:endParaRPr lang="en-US" sz="4800" b="1" i="0">
              <a:solidFill>
                <a:srgbClr val="E3E3E3"/>
              </a:solidFill>
              <a:effectLst/>
              <a:latin typeface="Google Sans Text"/>
            </a:endParaRPr>
          </a:p>
        </p:txBody>
      </p:sp>
      <p:pic>
        <p:nvPicPr>
          <p:cNvPr id="1026" name="Picture 2">
            <a:extLst>
              <a:ext uri="{FF2B5EF4-FFF2-40B4-BE49-F238E27FC236}">
                <a16:creationId xmlns:a16="http://schemas.microsoft.com/office/drawing/2014/main" id="{67DD042A-288A-7B42-044F-A560A07B2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43800" y="1772855"/>
            <a:ext cx="9973981" cy="690914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8DC4073-1241-1BE1-883D-2AAF4195F7B6}"/>
              </a:ext>
            </a:extLst>
          </p:cNvPr>
          <p:cNvSpPr txBox="1"/>
          <p:nvPr/>
        </p:nvSpPr>
        <p:spPr>
          <a:xfrm>
            <a:off x="668045" y="1772230"/>
            <a:ext cx="6556891" cy="7478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Google Sans Text"/>
              </a:rPr>
              <a:t>Key Insights from Statistical Modal Analysis</a:t>
            </a:r>
          </a:p>
          <a:p>
            <a:pPr algn="l">
              <a:buNone/>
            </a:pPr>
            <a:r>
              <a:rPr lang="en-US" sz="2000" b="0" i="0">
                <a:solidFill>
                  <a:srgbClr val="E3E3E3"/>
                </a:solidFill>
                <a:effectLst/>
                <a:latin typeface="Google Sans Text"/>
              </a:rPr>
              <a:t>Dominant Artists:</a:t>
            </a:r>
          </a:p>
          <a:p>
            <a:pPr algn="l">
              <a:buNone/>
            </a:pPr>
            <a:r>
              <a:rPr lang="en-US" sz="2000" b="0" i="0">
                <a:solidFill>
                  <a:srgbClr val="E3E3E3"/>
                </a:solidFill>
                <a:effectLst/>
                <a:latin typeface="Google Sans Text"/>
              </a:rPr>
              <a:t>The same few artists appear most frequently, showing their high creative output or strong representation in the dataset.</a:t>
            </a:r>
          </a:p>
          <a:p>
            <a:pPr algn="l">
              <a:buNone/>
            </a:pPr>
            <a:r>
              <a:rPr lang="en-US" sz="2000" b="0" i="0">
                <a:solidFill>
                  <a:srgbClr val="E3E3E3"/>
                </a:solidFill>
                <a:effectLst/>
                <a:latin typeface="Google Sans Text"/>
              </a:rPr>
              <a:t>Peak Release Years:</a:t>
            </a:r>
          </a:p>
          <a:p>
            <a:pPr algn="l">
              <a:buNone/>
            </a:pPr>
            <a:r>
              <a:rPr lang="en-US" sz="2000" b="0" i="0">
                <a:solidFill>
                  <a:srgbClr val="E3E3E3"/>
                </a:solidFill>
                <a:effectLst/>
                <a:latin typeface="Google Sans Text"/>
              </a:rPr>
              <a:t>Certain years stand out with the highest number of tracks — these mark periods of peak productivity or streaming surges.</a:t>
            </a:r>
          </a:p>
          <a:p>
            <a:pPr algn="l">
              <a:buNone/>
            </a:pPr>
            <a:r>
              <a:rPr lang="en-US" sz="2000" b="0" i="0">
                <a:solidFill>
                  <a:srgbClr val="E3E3E3"/>
                </a:solidFill>
                <a:effectLst/>
                <a:latin typeface="Google Sans Text"/>
              </a:rPr>
              <a:t>Musical Keys:</a:t>
            </a:r>
          </a:p>
          <a:p>
            <a:pPr algn="l">
              <a:buNone/>
            </a:pPr>
            <a:r>
              <a:rPr lang="en-US" sz="2000" b="0" i="0">
                <a:solidFill>
                  <a:srgbClr val="E3E3E3"/>
                </a:solidFill>
                <a:effectLst/>
                <a:latin typeface="Google Sans Text"/>
              </a:rPr>
              <a:t>A few specific keys dominate (like C or G major), reflecting tonal comfort zones for mainstream compositions.</a:t>
            </a:r>
          </a:p>
          <a:p>
            <a:pPr algn="l">
              <a:buNone/>
            </a:pPr>
            <a:r>
              <a:rPr lang="en-US" sz="2000" b="0" i="0">
                <a:solidFill>
                  <a:srgbClr val="E3E3E3"/>
                </a:solidFill>
                <a:effectLst/>
                <a:latin typeface="Google Sans Text"/>
              </a:rPr>
              <a:t>Major vs. Minor Mode:</a:t>
            </a:r>
          </a:p>
          <a:p>
            <a:pPr algn="l">
              <a:buNone/>
            </a:pPr>
            <a:r>
              <a:rPr lang="en-US" sz="2000" b="0" i="0">
                <a:solidFill>
                  <a:srgbClr val="E3E3E3"/>
                </a:solidFill>
                <a:effectLst/>
                <a:latin typeface="Google Sans Text"/>
              </a:rPr>
              <a:t>Major mode tracks typically dominate, showing a preference for upbeat, positive emotional tones in popular music.</a:t>
            </a:r>
          </a:p>
          <a:p>
            <a:pPr algn="l">
              <a:buNone/>
            </a:pPr>
            <a:r>
              <a:rPr lang="en-US" sz="2000" b="0" i="0">
                <a:solidFill>
                  <a:srgbClr val="E3E3E3"/>
                </a:solidFill>
                <a:effectLst/>
                <a:latin typeface="Google Sans Text"/>
              </a:rPr>
              <a:t>Time Signatures:</a:t>
            </a:r>
          </a:p>
          <a:p>
            <a:pPr algn="l">
              <a:buNone/>
            </a:pPr>
            <a:r>
              <a:rPr lang="en-US" sz="2000" b="0" i="0">
                <a:solidFill>
                  <a:srgbClr val="E3E3E3"/>
                </a:solidFill>
                <a:effectLst/>
                <a:latin typeface="Google Sans Text"/>
              </a:rPr>
              <a:t>The 4/4 time signature is overwhelmingly common, reaffirming that standard rhythmic structures are preferred in most modern tracks.</a:t>
            </a:r>
          </a:p>
          <a:p>
            <a:pPr algn="l">
              <a:buNone/>
            </a:pPr>
            <a:r>
              <a:rPr lang="en-US" sz="2000" b="0" i="0">
                <a:solidFill>
                  <a:srgbClr val="E3E3E3"/>
                </a:solidFill>
                <a:effectLst/>
                <a:latin typeface="Google Sans Text"/>
              </a:rPr>
              <a:t>Popularity Range:</a:t>
            </a:r>
          </a:p>
          <a:p>
            <a:pPr algn="l">
              <a:buNone/>
            </a:pPr>
            <a:r>
              <a:rPr lang="en-US" sz="2000" b="0" i="0">
                <a:solidFill>
                  <a:srgbClr val="E3E3E3"/>
                </a:solidFill>
                <a:effectLst/>
                <a:latin typeface="Google Sans Text"/>
              </a:rPr>
              <a:t>Most songs fall within a mid-to-high popularity range (60–80), indicating consistent listener engagement across artists.</a:t>
            </a:r>
          </a:p>
          <a:p>
            <a:pPr algn="l">
              <a:buNone/>
            </a:pPr>
            <a:r>
              <a:rPr lang="en-US" sz="2000" b="0" i="0">
                <a:solidFill>
                  <a:srgbClr val="E3E3E3"/>
                </a:solidFill>
                <a:effectLst/>
                <a:latin typeface="Google Sans Text"/>
              </a:rPr>
              <a:t>Overall Trend:</a:t>
            </a:r>
          </a:p>
          <a:p>
            <a:pPr algn="l">
              <a:buNone/>
            </a:pPr>
            <a:r>
              <a:rPr lang="en-US" sz="2000" b="0" i="0">
                <a:solidFill>
                  <a:srgbClr val="E3E3E3"/>
                </a:solidFill>
                <a:effectLst/>
                <a:latin typeface="Google Sans Text"/>
              </a:rPr>
              <a:t>The dataset is mainstream-heavy, focusing on accessible, energetic, and rhythmically simple tracks that perform well on streaming platforms.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A259E2F-0BA1-5449-F2A5-4F83A3C6AC74}"/>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18A59A27-F4C0-E9E3-2054-9CA5E6226D13}"/>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CD8426DD-9B41-A479-DE7D-3DB63CF16D11}"/>
              </a:ext>
            </a:extLst>
          </p:cNvPr>
          <p:cNvGrpSpPr/>
          <p:nvPr/>
        </p:nvGrpSpPr>
        <p:grpSpPr>
          <a:xfrm>
            <a:off x="750771" y="578598"/>
            <a:ext cx="1001829" cy="1059702"/>
            <a:chOff x="0" y="0"/>
            <a:chExt cx="1682669" cy="1682669"/>
          </a:xfrm>
        </p:grpSpPr>
        <p:grpSp>
          <p:nvGrpSpPr>
            <p:cNvPr id="36" name="Group 36">
              <a:extLst>
                <a:ext uri="{FF2B5EF4-FFF2-40B4-BE49-F238E27FC236}">
                  <a16:creationId xmlns:a16="http://schemas.microsoft.com/office/drawing/2014/main" id="{7CBF4B3A-D97A-D7A7-8B99-2EACEC9EA389}"/>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2531B9C-70B9-79F5-5AD3-C6B7BD10D1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B028E5D-0C99-B208-F897-CC02E1B83EC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6E79732F-D538-FC4C-350D-01140946CC11}"/>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24571B6-3967-9070-A594-E70041EAC1C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C67C019F-0B84-A784-8D50-D41546E866D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1F5B111-292E-1D07-8E21-C895D4BC7158}"/>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125146F-E6E5-2CCA-0C13-6B0E134DE3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0712CF4A-D533-C3EC-DE75-0CCF7F338F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1D15D82B-3B78-19D2-1DE3-D9399E80495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951802EB-A2F9-56A9-7E9F-F279AFF156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715BFB8-7418-899A-E380-7DC3D50BC3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87DB79E7-19E0-ED9C-6BCA-827478184C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591" y="1835942"/>
            <a:ext cx="15078075" cy="5619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031464-D92F-1F8D-9C44-98176FC01339}"/>
              </a:ext>
            </a:extLst>
          </p:cNvPr>
          <p:cNvSpPr txBox="1"/>
          <p:nvPr/>
        </p:nvSpPr>
        <p:spPr>
          <a:xfrm>
            <a:off x="1954689" y="622829"/>
            <a:ext cx="127254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4000" b="1" i="0">
                <a:solidFill>
                  <a:srgbClr val="E3E3E3"/>
                </a:solidFill>
                <a:effectLst/>
                <a:latin typeface="Google Sans Text"/>
              </a:rPr>
              <a:t>Listener &amp; Popularity Behavior (Statistical Modal Analysis)</a:t>
            </a:r>
            <a:endParaRPr lang="en-IN" sz="4000" b="0" i="0">
              <a:solidFill>
                <a:srgbClr val="E3E3E3"/>
              </a:solidFill>
              <a:effectLst/>
              <a:latin typeface="Google Sans Text"/>
            </a:endParaRPr>
          </a:p>
        </p:txBody>
      </p:sp>
      <p:sp>
        <p:nvSpPr>
          <p:cNvPr id="4" name="TextBox 3">
            <a:extLst>
              <a:ext uri="{FF2B5EF4-FFF2-40B4-BE49-F238E27FC236}">
                <a16:creationId xmlns:a16="http://schemas.microsoft.com/office/drawing/2014/main" id="{F24175FE-28D1-078B-95A4-1A1E44B8A701}"/>
              </a:ext>
            </a:extLst>
          </p:cNvPr>
          <p:cNvSpPr txBox="1"/>
          <p:nvPr/>
        </p:nvSpPr>
        <p:spPr>
          <a:xfrm>
            <a:off x="1456591" y="7529799"/>
            <a:ext cx="1318260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Google Sans Text"/>
              </a:rPr>
              <a:t>💡 Key Insights</a:t>
            </a:r>
          </a:p>
          <a:p>
            <a:pPr algn="l">
              <a:buNone/>
            </a:pPr>
            <a:r>
              <a:rPr lang="en-US" sz="2000" b="0" i="0">
                <a:solidFill>
                  <a:srgbClr val="E3E3E3"/>
                </a:solidFill>
                <a:effectLst/>
                <a:latin typeface="Google Sans Text"/>
              </a:rPr>
              <a:t>🎧 Listener &amp; Popularity Behavior:</a:t>
            </a:r>
          </a:p>
          <a:p>
            <a:pPr algn="l">
              <a:buNone/>
            </a:pPr>
            <a:r>
              <a:rPr lang="en-US" sz="2000" b="0" i="0">
                <a:solidFill>
                  <a:srgbClr val="E3E3E3"/>
                </a:solidFill>
                <a:effectLst/>
                <a:latin typeface="Google Sans Text"/>
              </a:rPr>
              <a:t>Most tracks fall in mid–high popularity ranges (60–80), indicating consistent engagement.</a:t>
            </a:r>
          </a:p>
          <a:p>
            <a:pPr algn="l">
              <a:buNone/>
            </a:pPr>
            <a:r>
              <a:rPr lang="en-US" sz="2000" b="0" i="0">
                <a:solidFill>
                  <a:srgbClr val="E3E3E3"/>
                </a:solidFill>
                <a:effectLst/>
                <a:latin typeface="Google Sans Text"/>
              </a:rPr>
              <a:t>Energy levels cluster between 0.6–0.8, showing that vibrant, lively tracks dominate.</a:t>
            </a:r>
          </a:p>
          <a:p>
            <a:pPr algn="l">
              <a:buNone/>
            </a:pPr>
            <a:r>
              <a:rPr lang="en-US" sz="2000" b="0" i="0">
                <a:solidFill>
                  <a:srgbClr val="E3E3E3"/>
                </a:solidFill>
                <a:effectLst/>
                <a:latin typeface="Google Sans Text"/>
              </a:rPr>
              <a:t>Danceability peaks in similar ranges, suggesting upbeat, movement-oriented music trends strongly.</a:t>
            </a:r>
          </a:p>
          <a:p>
            <a:pPr algn="l">
              <a:buNone/>
            </a:pPr>
            <a:r>
              <a:rPr lang="en-US" sz="2000" b="0" i="0">
                <a:solidFill>
                  <a:srgbClr val="E3E3E3"/>
                </a:solidFill>
                <a:effectLst/>
                <a:latin typeface="Google Sans Text"/>
              </a:rPr>
              <a:t>Together, this points to listeners preferring energetic and rhythm-driven songs.</a:t>
            </a:r>
          </a:p>
        </p:txBody>
      </p:sp>
    </p:spTree>
    <p:extLst>
      <p:ext uri="{BB962C8B-B14F-4D97-AF65-F5344CB8AC3E}">
        <p14:creationId xmlns:p14="http://schemas.microsoft.com/office/powerpoint/2010/main" val="277734996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9263606" y="-2916731"/>
            <a:ext cx="9092124" cy="12955099"/>
          </a:xfrm>
          <a:custGeom>
            <a:avLst/>
            <a:gdLst/>
            <a:ahLst/>
            <a:cxnLst/>
            <a:rect l="l" t="t" r="r" b="b"/>
            <a:pathLst>
              <a:path w="9092124" h="12955099">
                <a:moveTo>
                  <a:pt x="9092124" y="0"/>
                </a:moveTo>
                <a:lnTo>
                  <a:pt x="0" y="0"/>
                </a:lnTo>
                <a:lnTo>
                  <a:pt x="0" y="12955099"/>
                </a:lnTo>
                <a:lnTo>
                  <a:pt x="9092124" y="12955099"/>
                </a:lnTo>
                <a:lnTo>
                  <a:pt x="90921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Freeform 3"/>
          <p:cNvSpPr/>
          <p:nvPr/>
        </p:nvSpPr>
        <p:spPr>
          <a:xfrm flipV="1">
            <a:off x="7332933" y="3193352"/>
            <a:ext cx="10955067" cy="15609551"/>
          </a:xfrm>
          <a:custGeom>
            <a:avLst/>
            <a:gdLst/>
            <a:ahLst/>
            <a:cxnLst/>
            <a:rect l="l" t="t" r="r" b="b"/>
            <a:pathLst>
              <a:path w="10955067" h="15609550">
                <a:moveTo>
                  <a:pt x="0" y="15609551"/>
                </a:moveTo>
                <a:lnTo>
                  <a:pt x="10955067" y="15609551"/>
                </a:lnTo>
                <a:lnTo>
                  <a:pt x="10955067" y="0"/>
                </a:lnTo>
                <a:lnTo>
                  <a:pt x="0" y="0"/>
                </a:lnTo>
                <a:lnTo>
                  <a:pt x="0" y="1560955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Freeform 4"/>
          <p:cNvSpPr/>
          <p:nvPr/>
        </p:nvSpPr>
        <p:spPr>
          <a:xfrm rot="-333780">
            <a:off x="7867530" y="732718"/>
            <a:ext cx="9788442" cy="10720164"/>
          </a:xfrm>
          <a:custGeom>
            <a:avLst/>
            <a:gdLst/>
            <a:ahLst/>
            <a:cxnLst/>
            <a:rect l="l" t="t" r="r" b="b"/>
            <a:pathLst>
              <a:path w="9788442" h="10720164">
                <a:moveTo>
                  <a:pt x="0" y="0"/>
                </a:moveTo>
                <a:lnTo>
                  <a:pt x="9788442" y="0"/>
                </a:lnTo>
                <a:lnTo>
                  <a:pt x="9788442" y="10720164"/>
                </a:lnTo>
                <a:lnTo>
                  <a:pt x="0" y="10720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5" name="Group 5"/>
          <p:cNvGrpSpPr/>
          <p:nvPr/>
        </p:nvGrpSpPr>
        <p:grpSpPr>
          <a:xfrm>
            <a:off x="0" y="7912028"/>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Box 7"/>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8" name="Group 8"/>
          <p:cNvGrpSpPr/>
          <p:nvPr/>
        </p:nvGrpSpPr>
        <p:grpSpPr>
          <a:xfrm>
            <a:off x="0" y="7912028"/>
            <a:ext cx="18288000" cy="4988920"/>
            <a:chOff x="0" y="0"/>
            <a:chExt cx="24384000" cy="6651894"/>
          </a:xfrm>
        </p:grpSpPr>
        <p:pic>
          <p:nvPicPr>
            <p:cNvPr id="9" name="Picture 9"/>
            <p:cNvPicPr>
              <a:picLocks noChangeAspect="1"/>
            </p:cNvPicPr>
            <p:nvPr/>
          </p:nvPicPr>
          <p:blipFill>
            <a:blip r:embed="rId6">
              <a:alphaModFix amt="42000"/>
            </a:blip>
            <a:srcRect t="24682" b="24682"/>
            <a:stretch>
              <a:fillRect/>
            </a:stretch>
          </p:blipFill>
          <p:spPr>
            <a:xfrm>
              <a:off x="0" y="0"/>
              <a:ext cx="24384000" cy="6651894"/>
            </a:xfrm>
            <a:prstGeom prst="rect">
              <a:avLst/>
            </a:prstGeom>
          </p:spPr>
        </p:pic>
      </p:grpSp>
      <p:grpSp>
        <p:nvGrpSpPr>
          <p:cNvPr id="10" name="Group 10"/>
          <p:cNvGrpSpPr/>
          <p:nvPr/>
        </p:nvGrpSpPr>
        <p:grpSpPr>
          <a:xfrm>
            <a:off x="1381772" y="9345931"/>
            <a:ext cx="15877529" cy="218887"/>
            <a:chOff x="0" y="0"/>
            <a:chExt cx="4181736" cy="57649"/>
          </a:xfrm>
        </p:grpSpPr>
        <p:sp>
          <p:nvSpPr>
            <p:cNvPr id="11" name="Freeform 11"/>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0" name="Group 30"/>
          <p:cNvGrpSpPr/>
          <p:nvPr/>
        </p:nvGrpSpPr>
        <p:grpSpPr>
          <a:xfrm>
            <a:off x="1381772" y="9345931"/>
            <a:ext cx="4049715" cy="218887"/>
            <a:chOff x="0" y="0"/>
            <a:chExt cx="1066591" cy="57649"/>
          </a:xfrm>
        </p:grpSpPr>
        <p:sp>
          <p:nvSpPr>
            <p:cNvPr id="31" name="Freeform 31"/>
            <p:cNvSpPr/>
            <p:nvPr/>
          </p:nvSpPr>
          <p:spPr>
            <a:xfrm>
              <a:off x="0" y="0"/>
              <a:ext cx="1066591" cy="57649"/>
            </a:xfrm>
            <a:custGeom>
              <a:avLst/>
              <a:gdLst/>
              <a:ahLst/>
              <a:cxnLst/>
              <a:rect l="l" t="t" r="r" b="b"/>
              <a:pathLst>
                <a:path w="1066591" h="57649">
                  <a:moveTo>
                    <a:pt x="0" y="0"/>
                  </a:moveTo>
                  <a:lnTo>
                    <a:pt x="1066591" y="0"/>
                  </a:lnTo>
                  <a:lnTo>
                    <a:pt x="1066591"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TextBox 32"/>
            <p:cNvSpPr txBox="1"/>
            <p:nvPr/>
          </p:nvSpPr>
          <p:spPr>
            <a:xfrm>
              <a:off x="0" y="-28575"/>
              <a:ext cx="1066591"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3" name="Group 33"/>
          <p:cNvGrpSpPr/>
          <p:nvPr/>
        </p:nvGrpSpPr>
        <p:grpSpPr>
          <a:xfrm>
            <a:off x="624814" y="1226420"/>
            <a:ext cx="925709" cy="925709"/>
            <a:chOff x="0" y="0"/>
            <a:chExt cx="1234279" cy="1234279"/>
          </a:xfrm>
        </p:grpSpPr>
        <p:grpSp>
          <p:nvGrpSpPr>
            <p:cNvPr id="34" name="Group 34"/>
            <p:cNvGrpSpPr/>
            <p:nvPr/>
          </p:nvGrpSpPr>
          <p:grpSpPr>
            <a:xfrm>
              <a:off x="0" y="0"/>
              <a:ext cx="1234279" cy="123427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TextBox 3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7" name="Freeform 37"/>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38" name="Group 38"/>
          <p:cNvGrpSpPr/>
          <p:nvPr/>
        </p:nvGrpSpPr>
        <p:grpSpPr>
          <a:xfrm>
            <a:off x="538029" y="2687561"/>
            <a:ext cx="925709" cy="925709"/>
            <a:chOff x="0" y="0"/>
            <a:chExt cx="1234279" cy="1234279"/>
          </a:xfrm>
        </p:grpSpPr>
        <p:grpSp>
          <p:nvGrpSpPr>
            <p:cNvPr id="39" name="Group 39"/>
            <p:cNvGrpSpPr/>
            <p:nvPr/>
          </p:nvGrpSpPr>
          <p:grpSpPr>
            <a:xfrm>
              <a:off x="0" y="0"/>
              <a:ext cx="1234279" cy="123427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42" name="Freeform 42"/>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43" name="Group 43"/>
          <p:cNvGrpSpPr/>
          <p:nvPr/>
        </p:nvGrpSpPr>
        <p:grpSpPr>
          <a:xfrm>
            <a:off x="505103" y="4359005"/>
            <a:ext cx="925709" cy="925709"/>
            <a:chOff x="0" y="0"/>
            <a:chExt cx="1234279" cy="1234279"/>
          </a:xfrm>
        </p:grpSpPr>
        <p:grpSp>
          <p:nvGrpSpPr>
            <p:cNvPr id="44" name="Group 44"/>
            <p:cNvGrpSpPr/>
            <p:nvPr/>
          </p:nvGrpSpPr>
          <p:grpSpPr>
            <a:xfrm>
              <a:off x="0" y="0"/>
              <a:ext cx="1234279" cy="1234279"/>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47" name="Freeform 47"/>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53" name="Group 53"/>
          <p:cNvGrpSpPr/>
          <p:nvPr/>
        </p:nvGrpSpPr>
        <p:grpSpPr>
          <a:xfrm>
            <a:off x="16171004" y="1028700"/>
            <a:ext cx="1088297" cy="1088297"/>
            <a:chOff x="0" y="0"/>
            <a:chExt cx="1451062" cy="1451062"/>
          </a:xfrm>
        </p:grpSpPr>
        <p:grpSp>
          <p:nvGrpSpPr>
            <p:cNvPr id="54" name="Group 54"/>
            <p:cNvGrpSpPr/>
            <p:nvPr/>
          </p:nvGrpSpPr>
          <p:grpSpPr>
            <a:xfrm>
              <a:off x="0" y="0"/>
              <a:ext cx="1451062" cy="1451062"/>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TextBox 5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7" name="Group 57"/>
            <p:cNvGrpSpPr/>
            <p:nvPr/>
          </p:nvGrpSpPr>
          <p:grpSpPr>
            <a:xfrm>
              <a:off x="428744" y="452849"/>
              <a:ext cx="593573" cy="114838"/>
              <a:chOff x="0" y="0"/>
              <a:chExt cx="135963" cy="26305"/>
            </a:xfrm>
          </p:grpSpPr>
          <p:sp>
            <p:nvSpPr>
              <p:cNvPr id="58" name="Freeform 5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5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0" name="Group 60"/>
            <p:cNvGrpSpPr/>
            <p:nvPr/>
          </p:nvGrpSpPr>
          <p:grpSpPr>
            <a:xfrm>
              <a:off x="428744" y="669971"/>
              <a:ext cx="593573" cy="114838"/>
              <a:chOff x="0" y="0"/>
              <a:chExt cx="135963" cy="26305"/>
            </a:xfrm>
          </p:grpSpPr>
          <p:sp>
            <p:nvSpPr>
              <p:cNvPr id="61" name="Freeform 61"/>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TextBox 62"/>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63"/>
            <p:cNvGrpSpPr/>
            <p:nvPr/>
          </p:nvGrpSpPr>
          <p:grpSpPr>
            <a:xfrm>
              <a:off x="428744" y="883376"/>
              <a:ext cx="593573" cy="114838"/>
              <a:chOff x="0" y="0"/>
              <a:chExt cx="135963" cy="26305"/>
            </a:xfrm>
          </p:grpSpPr>
          <p:sp>
            <p:nvSpPr>
              <p:cNvPr id="64" name="Freeform 64"/>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TextBox 65"/>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7" name="TextBox 66">
            <a:extLst>
              <a:ext uri="{FF2B5EF4-FFF2-40B4-BE49-F238E27FC236}">
                <a16:creationId xmlns:a16="http://schemas.microsoft.com/office/drawing/2014/main" id="{ABF7BD92-3C5E-DF54-6265-27BB303B49AD}"/>
              </a:ext>
            </a:extLst>
          </p:cNvPr>
          <p:cNvSpPr txBox="1"/>
          <p:nvPr/>
        </p:nvSpPr>
        <p:spPr>
          <a:xfrm>
            <a:off x="1661511" y="1099398"/>
            <a:ext cx="9175750" cy="4801314"/>
          </a:xfrm>
          <a:prstGeom prst="rect">
            <a:avLst/>
          </a:prstGeom>
          <a:noFill/>
        </p:spPr>
        <p:txBody>
          <a:bodyPr wrap="square">
            <a:spAutoFit/>
          </a:bodyPr>
          <a:lstStyle/>
          <a:p>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Focus on an “Energetic &amp; Danceable” Sound Profile</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Popular tracks with high energy (≥0.7) and danceability (≥0.65) dominate playlists.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Produce rhythm-rich songs between 120–130 BPM to ensure high engagement and listener retention.</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Master for Loudness and Clarity</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Modern hits are louder and shorter, averaging 3–3.5 minutes.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Target a loudness around -6 dB LUFS while keeping the mix bright and balanced to match streaming trends.</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Define a Lyrical vs. Instrumental Identity</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Speechiness analysis shows two strong clusters — lyrical vs. instrumental.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Decide early: for lyrical tracks, enhance vocal clarity; for instrumentals, build intensity through melody and dynamics.</a:t>
            </a:r>
            <a:br>
              <a:rPr lang="en-US"/>
            </a:br>
            <a:endParaRPr lang="en-IN"/>
          </a:p>
        </p:txBody>
      </p:sp>
      <p:grpSp>
        <p:nvGrpSpPr>
          <p:cNvPr id="68" name="Group 43">
            <a:extLst>
              <a:ext uri="{FF2B5EF4-FFF2-40B4-BE49-F238E27FC236}">
                <a16:creationId xmlns:a16="http://schemas.microsoft.com/office/drawing/2014/main" id="{8AD13C93-726C-D38D-D522-9EE56B112840}"/>
              </a:ext>
            </a:extLst>
          </p:cNvPr>
          <p:cNvGrpSpPr/>
          <p:nvPr/>
        </p:nvGrpSpPr>
        <p:grpSpPr>
          <a:xfrm>
            <a:off x="505104" y="5842686"/>
            <a:ext cx="925709" cy="925709"/>
            <a:chOff x="0" y="0"/>
            <a:chExt cx="1234279" cy="1234279"/>
          </a:xfrm>
        </p:grpSpPr>
        <p:grpSp>
          <p:nvGrpSpPr>
            <p:cNvPr id="69" name="Group 44">
              <a:extLst>
                <a:ext uri="{FF2B5EF4-FFF2-40B4-BE49-F238E27FC236}">
                  <a16:creationId xmlns:a16="http://schemas.microsoft.com/office/drawing/2014/main" id="{1022AFC5-11C0-8648-00CD-6CE7346565DE}"/>
                </a:ext>
              </a:extLst>
            </p:cNvPr>
            <p:cNvGrpSpPr/>
            <p:nvPr/>
          </p:nvGrpSpPr>
          <p:grpSpPr>
            <a:xfrm>
              <a:off x="0" y="0"/>
              <a:ext cx="1234279" cy="1234279"/>
              <a:chOff x="0" y="0"/>
              <a:chExt cx="812800" cy="812800"/>
            </a:xfrm>
          </p:grpSpPr>
          <p:sp>
            <p:nvSpPr>
              <p:cNvPr id="71" name="Freeform 45">
                <a:extLst>
                  <a:ext uri="{FF2B5EF4-FFF2-40B4-BE49-F238E27FC236}">
                    <a16:creationId xmlns:a16="http://schemas.microsoft.com/office/drawing/2014/main" id="{90F503B9-85B0-B214-EE03-C8D65903A6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TextBox 46">
                <a:extLst>
                  <a:ext uri="{FF2B5EF4-FFF2-40B4-BE49-F238E27FC236}">
                    <a16:creationId xmlns:a16="http://schemas.microsoft.com/office/drawing/2014/main" id="{0D4AA8CD-3347-605A-A9AE-641A22D9D07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70" name="Freeform 47">
              <a:extLst>
                <a:ext uri="{FF2B5EF4-FFF2-40B4-BE49-F238E27FC236}">
                  <a16:creationId xmlns:a16="http://schemas.microsoft.com/office/drawing/2014/main" id="{28A2E390-037A-5218-EDFE-53942FEC3F38}"/>
                </a:ext>
              </a:extLst>
            </p:cNvPr>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73" name="Group 43">
            <a:extLst>
              <a:ext uri="{FF2B5EF4-FFF2-40B4-BE49-F238E27FC236}">
                <a16:creationId xmlns:a16="http://schemas.microsoft.com/office/drawing/2014/main" id="{BBA9F4B6-3F7B-CD08-C452-CF621AE6A87D}"/>
              </a:ext>
            </a:extLst>
          </p:cNvPr>
          <p:cNvGrpSpPr/>
          <p:nvPr/>
        </p:nvGrpSpPr>
        <p:grpSpPr>
          <a:xfrm>
            <a:off x="451244" y="7504814"/>
            <a:ext cx="925709" cy="925709"/>
            <a:chOff x="0" y="0"/>
            <a:chExt cx="1234279" cy="1234279"/>
          </a:xfrm>
        </p:grpSpPr>
        <p:grpSp>
          <p:nvGrpSpPr>
            <p:cNvPr id="74" name="Group 44">
              <a:extLst>
                <a:ext uri="{FF2B5EF4-FFF2-40B4-BE49-F238E27FC236}">
                  <a16:creationId xmlns:a16="http://schemas.microsoft.com/office/drawing/2014/main" id="{612E8AD2-4EE0-C55F-8D92-18C0CD1E0799}"/>
                </a:ext>
              </a:extLst>
            </p:cNvPr>
            <p:cNvGrpSpPr/>
            <p:nvPr/>
          </p:nvGrpSpPr>
          <p:grpSpPr>
            <a:xfrm>
              <a:off x="0" y="0"/>
              <a:ext cx="1234279" cy="1234279"/>
              <a:chOff x="0" y="0"/>
              <a:chExt cx="812800" cy="812800"/>
            </a:xfrm>
          </p:grpSpPr>
          <p:sp>
            <p:nvSpPr>
              <p:cNvPr id="76" name="Freeform 45">
                <a:extLst>
                  <a:ext uri="{FF2B5EF4-FFF2-40B4-BE49-F238E27FC236}">
                    <a16:creationId xmlns:a16="http://schemas.microsoft.com/office/drawing/2014/main" id="{72A17348-2A5E-0DB0-60A1-0D4C99C2BA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TextBox 46">
                <a:extLst>
                  <a:ext uri="{FF2B5EF4-FFF2-40B4-BE49-F238E27FC236}">
                    <a16:creationId xmlns:a16="http://schemas.microsoft.com/office/drawing/2014/main" id="{E5F709E6-AAE4-BFAC-CB26-F625A3F157F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75" name="Freeform 47">
              <a:extLst>
                <a:ext uri="{FF2B5EF4-FFF2-40B4-BE49-F238E27FC236}">
                  <a16:creationId xmlns:a16="http://schemas.microsoft.com/office/drawing/2014/main" id="{D9797A9F-6D78-3390-11D2-17920A657C02}"/>
                </a:ext>
              </a:extLst>
            </p:cNvPr>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9" name="TextBox 78">
            <a:extLst>
              <a:ext uri="{FF2B5EF4-FFF2-40B4-BE49-F238E27FC236}">
                <a16:creationId xmlns:a16="http://schemas.microsoft.com/office/drawing/2014/main" id="{2212814A-0FA4-FFCA-36E0-D74D54A69420}"/>
              </a:ext>
            </a:extLst>
          </p:cNvPr>
          <p:cNvSpPr txBox="1"/>
          <p:nvPr/>
        </p:nvSpPr>
        <p:spPr>
          <a:xfrm>
            <a:off x="3578111" y="373376"/>
            <a:ext cx="9175750" cy="646331"/>
          </a:xfrm>
          <a:prstGeom prst="rect">
            <a:avLst/>
          </a:prstGeom>
          <a:noFill/>
        </p:spPr>
        <p:txBody>
          <a:bodyPr wrap="square">
            <a:spAutoFit/>
          </a:bodyPr>
          <a:lstStyle/>
          <a:p>
            <a:pPr>
              <a:defRPr sz="3600" b="1">
                <a:solidFill>
                  <a:srgbClr val="1DB954"/>
                </a:solidFill>
              </a:defRPr>
            </a:pPr>
            <a:r>
              <a:rPr lang="en-US"/>
              <a:t>🎧 Spotify Data Insights &amp; Recommendations</a:t>
            </a:r>
          </a:p>
        </p:txBody>
      </p:sp>
      <p:sp>
        <p:nvSpPr>
          <p:cNvPr id="81" name="TextBox 80">
            <a:extLst>
              <a:ext uri="{FF2B5EF4-FFF2-40B4-BE49-F238E27FC236}">
                <a16:creationId xmlns:a16="http://schemas.microsoft.com/office/drawing/2014/main" id="{DE56A695-965C-1ACC-2564-791A4F91A387}"/>
              </a:ext>
            </a:extLst>
          </p:cNvPr>
          <p:cNvSpPr txBox="1"/>
          <p:nvPr/>
        </p:nvSpPr>
        <p:spPr>
          <a:xfrm>
            <a:off x="1593781" y="5275812"/>
            <a:ext cx="9175750" cy="3416320"/>
          </a:xfrm>
          <a:prstGeom prst="rect">
            <a:avLst/>
          </a:prstGeom>
          <a:noFill/>
        </p:spPr>
        <p:txBody>
          <a:bodyPr wrap="square">
            <a:spAutoFit/>
          </a:bodyPr>
          <a:lstStyle/>
          <a:p>
            <a:br>
              <a:rPr lang="en-IN" sz="1800"/>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Embrace Global &amp; Temporal Trends</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Rising global genres, especially Spanish and Korean music, are redefining popularity. </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Collaborate across languages or release multilingual versions to tap into diverse listener bases.</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Align with Data-Driven Sound Balance</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Most successful tracks maintain valence 0.5–0.6 and acousticness 0.2–0.3. </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Create emotionally balanced, modern-sounding mixes that fit multiple playlist moods</a:t>
            </a:r>
            <a:r>
              <a:rPr lang="en-IN" sz="1800">
                <a:solidFill>
                  <a:schemeClr val="bg1"/>
                </a:solidFill>
              </a:rPr>
              <a:t>.</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7569075" y="8385546"/>
            <a:ext cx="596911" cy="575398"/>
            <a:chOff x="0" y="0"/>
            <a:chExt cx="795881" cy="767197"/>
          </a:xfrm>
        </p:grpSpPr>
        <p:grpSp>
          <p:nvGrpSpPr>
            <p:cNvPr id="11" name="Group 11"/>
            <p:cNvGrpSpPr/>
            <p:nvPr/>
          </p:nvGrpSpPr>
          <p:grpSpPr>
            <a:xfrm rot="-5400000">
              <a:off x="76633" y="47950"/>
              <a:ext cx="767197" cy="671297"/>
              <a:chOff x="0" y="0"/>
              <a:chExt cx="812800" cy="711200"/>
            </a:xfrm>
          </p:grpSpPr>
          <p:sp>
            <p:nvSpPr>
              <p:cNvPr id="12" name="Freeform 1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Box 1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4" name="Group 14"/>
            <p:cNvGrpSpPr/>
            <p:nvPr/>
          </p:nvGrpSpPr>
          <p:grpSpPr>
            <a:xfrm>
              <a:off x="0" y="106015"/>
              <a:ext cx="124583" cy="555168"/>
              <a:chOff x="0" y="0"/>
              <a:chExt cx="131989" cy="588168"/>
            </a:xfrm>
          </p:grpSpPr>
          <p:sp>
            <p:nvSpPr>
              <p:cNvPr id="15" name="Freeform 1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7" name="Group 17"/>
          <p:cNvGrpSpPr/>
          <p:nvPr/>
        </p:nvGrpSpPr>
        <p:grpSpPr>
          <a:xfrm>
            <a:off x="10122015" y="8385546"/>
            <a:ext cx="596911" cy="575398"/>
            <a:chOff x="0" y="0"/>
            <a:chExt cx="795881" cy="767197"/>
          </a:xfrm>
        </p:grpSpPr>
        <p:grpSp>
          <p:nvGrpSpPr>
            <p:cNvPr id="18" name="Group 18"/>
            <p:cNvGrpSpPr/>
            <p:nvPr/>
          </p:nvGrpSpPr>
          <p:grpSpPr>
            <a:xfrm rot="5400000">
              <a:off x="-47950" y="47950"/>
              <a:ext cx="767197" cy="671297"/>
              <a:chOff x="0" y="0"/>
              <a:chExt cx="812800" cy="711200"/>
            </a:xfrm>
          </p:grpSpPr>
          <p:sp>
            <p:nvSpPr>
              <p:cNvPr id="19" name="Freeform 19"/>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Box 20"/>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1" name="Group 21"/>
            <p:cNvGrpSpPr/>
            <p:nvPr/>
          </p:nvGrpSpPr>
          <p:grpSpPr>
            <a:xfrm rot="-10800000">
              <a:off x="671297" y="106015"/>
              <a:ext cx="124583" cy="555168"/>
              <a:chOff x="0" y="0"/>
              <a:chExt cx="131989" cy="588168"/>
            </a:xfrm>
          </p:grpSpPr>
          <p:sp>
            <p:nvSpPr>
              <p:cNvPr id="22" name="Freeform 22"/>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4" name="Freeform 24"/>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Freeform 25"/>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Freeform 26"/>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7" name="Group 27"/>
          <p:cNvGrpSpPr/>
          <p:nvPr/>
        </p:nvGrpSpPr>
        <p:grpSpPr>
          <a:xfrm>
            <a:off x="1381772" y="9345931"/>
            <a:ext cx="5995998" cy="218887"/>
            <a:chOff x="0" y="0"/>
            <a:chExt cx="1579193" cy="57649"/>
          </a:xfrm>
        </p:grpSpPr>
        <p:sp>
          <p:nvSpPr>
            <p:cNvPr id="28" name="Freeform 28"/>
            <p:cNvSpPr/>
            <p:nvPr/>
          </p:nvSpPr>
          <p:spPr>
            <a:xfrm>
              <a:off x="0" y="0"/>
              <a:ext cx="1579193" cy="57649"/>
            </a:xfrm>
            <a:custGeom>
              <a:avLst/>
              <a:gdLst/>
              <a:ahLst/>
              <a:cxnLst/>
              <a:rect l="l" t="t" r="r" b="b"/>
              <a:pathLst>
                <a:path w="1579193" h="57649">
                  <a:moveTo>
                    <a:pt x="0" y="0"/>
                  </a:moveTo>
                  <a:lnTo>
                    <a:pt x="1579193" y="0"/>
                  </a:lnTo>
                  <a:lnTo>
                    <a:pt x="1579193"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TextBox 29"/>
            <p:cNvSpPr txBox="1"/>
            <p:nvPr/>
          </p:nvSpPr>
          <p:spPr>
            <a:xfrm>
              <a:off x="0" y="-28575"/>
              <a:ext cx="1579193"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0" name="Group 30"/>
          <p:cNvGrpSpPr/>
          <p:nvPr/>
        </p:nvGrpSpPr>
        <p:grpSpPr>
          <a:xfrm>
            <a:off x="2068470" y="5042277"/>
            <a:ext cx="767225" cy="7672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TextBox 32"/>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3" name="Group 33"/>
          <p:cNvGrpSpPr/>
          <p:nvPr/>
        </p:nvGrpSpPr>
        <p:grpSpPr>
          <a:xfrm>
            <a:off x="1991612" y="6403126"/>
            <a:ext cx="767225" cy="7672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TextBox 35"/>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6" name="Group 36"/>
          <p:cNvGrpSpPr/>
          <p:nvPr/>
        </p:nvGrpSpPr>
        <p:grpSpPr>
          <a:xfrm>
            <a:off x="9632718" y="6341074"/>
            <a:ext cx="767225" cy="76722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9602815" y="5192023"/>
            <a:ext cx="767225" cy="76722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rot="5400000">
            <a:off x="1227832" y="5434252"/>
            <a:ext cx="521138" cy="455996"/>
            <a:chOff x="0" y="0"/>
            <a:chExt cx="812800" cy="711200"/>
          </a:xfrm>
        </p:grpSpPr>
        <p:sp>
          <p:nvSpPr>
            <p:cNvPr id="43" name="Freeform 4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127000" y="301625"/>
              <a:ext cx="558800" cy="3587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222795" y="1028700"/>
            <a:ext cx="18834843" cy="3530142"/>
            <a:chOff x="0" y="0"/>
            <a:chExt cx="25113123" cy="4706855"/>
          </a:xfrm>
        </p:grpSpPr>
        <p:pic>
          <p:nvPicPr>
            <p:cNvPr id="46" name="Picture 46"/>
            <p:cNvPicPr>
              <a:picLocks noChangeAspect="1"/>
            </p:cNvPicPr>
            <p:nvPr/>
          </p:nvPicPr>
          <p:blipFill>
            <a:blip r:embed="rId9"/>
            <a:srcRect t="35934" b="35934"/>
            <a:stretch>
              <a:fillRect/>
            </a:stretch>
          </p:blipFill>
          <p:spPr>
            <a:xfrm>
              <a:off x="0" y="0"/>
              <a:ext cx="25113123" cy="4706855"/>
            </a:xfrm>
            <a:prstGeom prst="rect">
              <a:avLst/>
            </a:prstGeom>
          </p:spPr>
        </p:pic>
      </p:grpSp>
      <p:sp>
        <p:nvSpPr>
          <p:cNvPr id="48" name="TextBox 48"/>
          <p:cNvSpPr txBox="1"/>
          <p:nvPr/>
        </p:nvSpPr>
        <p:spPr>
          <a:xfrm>
            <a:off x="1247578" y="1631982"/>
            <a:ext cx="6579490" cy="146193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713"/>
              </a:lnSpc>
            </a:pPr>
            <a:r>
              <a:rPr lang="en-US" sz="5713" b="1">
                <a:solidFill>
                  <a:srgbClr val="27F46A"/>
                </a:solidFill>
                <a:latin typeface="Algerian" panose="04020705040A02060702" pitchFamily="82" charset="0"/>
                <a:ea typeface="Agrandir Wide Bold"/>
                <a:cs typeface="Agrandir Wide Bold"/>
                <a:sym typeface="Agrandir Wide Bold"/>
              </a:rPr>
              <a:t>OUR TEAM MEMBERS</a:t>
            </a:r>
          </a:p>
        </p:txBody>
      </p:sp>
      <p:sp>
        <p:nvSpPr>
          <p:cNvPr id="49" name="TextBox 49"/>
          <p:cNvSpPr txBox="1"/>
          <p:nvPr/>
        </p:nvSpPr>
        <p:spPr>
          <a:xfrm>
            <a:off x="2054767" y="5250486"/>
            <a:ext cx="704069" cy="4744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1</a:t>
            </a:r>
          </a:p>
        </p:txBody>
      </p:sp>
      <p:sp>
        <p:nvSpPr>
          <p:cNvPr id="50" name="TextBox 50"/>
          <p:cNvSpPr txBox="1"/>
          <p:nvPr/>
        </p:nvSpPr>
        <p:spPr>
          <a:xfrm>
            <a:off x="3098390" y="5527213"/>
            <a:ext cx="4971626" cy="35355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400" b="1" spc="-41">
                <a:solidFill>
                  <a:srgbClr val="FFFFFF"/>
                </a:solidFill>
                <a:latin typeface="Agrandir Wide"/>
                <a:ea typeface="Agrandir Wide"/>
                <a:cs typeface="Agrandir Wide"/>
                <a:sym typeface="Agrandir Wide"/>
              </a:rPr>
              <a:t>ADRIJA</a:t>
            </a:r>
            <a:r>
              <a:rPr lang="en-US" sz="4400" spc="-41">
                <a:solidFill>
                  <a:srgbClr val="FFFFFF"/>
                </a:solidFill>
                <a:latin typeface="Agrandir Wide"/>
                <a:ea typeface="Agrandir Wide"/>
                <a:cs typeface="Agrandir Wide"/>
                <a:sym typeface="Agrandir Wide"/>
              </a:rPr>
              <a:t> KUNDU </a:t>
            </a:r>
          </a:p>
        </p:txBody>
      </p:sp>
      <p:sp>
        <p:nvSpPr>
          <p:cNvPr id="51" name="TextBox 51"/>
          <p:cNvSpPr txBox="1"/>
          <p:nvPr/>
        </p:nvSpPr>
        <p:spPr>
          <a:xfrm>
            <a:off x="2054767" y="6509705"/>
            <a:ext cx="640917" cy="59859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2</a:t>
            </a:r>
          </a:p>
        </p:txBody>
      </p:sp>
      <p:sp>
        <p:nvSpPr>
          <p:cNvPr id="52" name="TextBox 52"/>
          <p:cNvSpPr txBox="1"/>
          <p:nvPr/>
        </p:nvSpPr>
        <p:spPr>
          <a:xfrm>
            <a:off x="3077818" y="6679611"/>
            <a:ext cx="5304182" cy="33977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spc="-41">
                <a:solidFill>
                  <a:srgbClr val="FFFFFF"/>
                </a:solidFill>
                <a:latin typeface="Agrandir Wide"/>
                <a:ea typeface="Agrandir Wide"/>
                <a:cs typeface="Agrandir Wide"/>
                <a:sym typeface="Agrandir Wide"/>
              </a:rPr>
              <a:t>TAEJAAL AGARWAL</a:t>
            </a:r>
          </a:p>
        </p:txBody>
      </p:sp>
      <p:sp>
        <p:nvSpPr>
          <p:cNvPr id="53" name="TextBox 53"/>
          <p:cNvSpPr txBox="1"/>
          <p:nvPr/>
        </p:nvSpPr>
        <p:spPr>
          <a:xfrm>
            <a:off x="9695873" y="6538524"/>
            <a:ext cx="640917" cy="59859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4</a:t>
            </a:r>
          </a:p>
        </p:txBody>
      </p:sp>
      <p:sp>
        <p:nvSpPr>
          <p:cNvPr id="54" name="TextBox 54"/>
          <p:cNvSpPr txBox="1"/>
          <p:nvPr/>
        </p:nvSpPr>
        <p:spPr>
          <a:xfrm>
            <a:off x="10718925" y="6664919"/>
            <a:ext cx="4952576" cy="33977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b="1" spc="-41">
                <a:solidFill>
                  <a:srgbClr val="FFFFFF"/>
                </a:solidFill>
                <a:latin typeface="Agrandir Wide"/>
                <a:ea typeface="Agrandir Wide"/>
                <a:cs typeface="Agrandir Wide"/>
                <a:sym typeface="Agrandir Wide"/>
              </a:rPr>
              <a:t>ANKITA DAS</a:t>
            </a:r>
          </a:p>
        </p:txBody>
      </p:sp>
      <p:sp>
        <p:nvSpPr>
          <p:cNvPr id="55" name="TextBox 55"/>
          <p:cNvSpPr txBox="1"/>
          <p:nvPr/>
        </p:nvSpPr>
        <p:spPr>
          <a:xfrm>
            <a:off x="9651769" y="5401681"/>
            <a:ext cx="718271" cy="4744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3</a:t>
            </a:r>
          </a:p>
        </p:txBody>
      </p:sp>
      <p:sp>
        <p:nvSpPr>
          <p:cNvPr id="56" name="TextBox 56"/>
          <p:cNvSpPr txBox="1"/>
          <p:nvPr/>
        </p:nvSpPr>
        <p:spPr>
          <a:xfrm>
            <a:off x="10707911" y="5595175"/>
            <a:ext cx="5154208" cy="33977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b="1" spc="-41">
                <a:solidFill>
                  <a:srgbClr val="FFFFFF"/>
                </a:solidFill>
                <a:latin typeface="Agrandir Wide"/>
                <a:ea typeface="Agrandir Wide"/>
                <a:cs typeface="Agrandir Wide"/>
                <a:sym typeface="Agrandir Wide"/>
              </a:rPr>
              <a:t>INDRANI RAY</a:t>
            </a:r>
          </a:p>
        </p:txBody>
      </p:sp>
      <p:grpSp>
        <p:nvGrpSpPr>
          <p:cNvPr id="57" name="Group 57"/>
          <p:cNvGrpSpPr/>
          <p:nvPr/>
        </p:nvGrpSpPr>
        <p:grpSpPr>
          <a:xfrm>
            <a:off x="16828267" y="597667"/>
            <a:ext cx="862067" cy="862067"/>
            <a:chOff x="0" y="0"/>
            <a:chExt cx="1149422" cy="1149422"/>
          </a:xfrm>
        </p:grpSpPr>
        <p:grpSp>
          <p:nvGrpSpPr>
            <p:cNvPr id="58" name="Group 58"/>
            <p:cNvGrpSpPr/>
            <p:nvPr/>
          </p:nvGrpSpPr>
          <p:grpSpPr>
            <a:xfrm>
              <a:off x="0" y="0"/>
              <a:ext cx="1149422" cy="1149422"/>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TextBox 6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1" name="Group 61"/>
            <p:cNvGrpSpPr/>
            <p:nvPr/>
          </p:nvGrpSpPr>
          <p:grpSpPr>
            <a:xfrm>
              <a:off x="339619" y="358713"/>
              <a:ext cx="470184" cy="90966"/>
              <a:chOff x="0" y="0"/>
              <a:chExt cx="135963" cy="26305"/>
            </a:xfrm>
          </p:grpSpPr>
          <p:sp>
            <p:nvSpPr>
              <p:cNvPr id="62" name="Freeform 6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3" name="TextBox 6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4" name="Group 64"/>
            <p:cNvGrpSpPr/>
            <p:nvPr/>
          </p:nvGrpSpPr>
          <p:grpSpPr>
            <a:xfrm>
              <a:off x="339619" y="530700"/>
              <a:ext cx="470184" cy="90966"/>
              <a:chOff x="0" y="0"/>
              <a:chExt cx="135963" cy="26305"/>
            </a:xfrm>
          </p:grpSpPr>
          <p:sp>
            <p:nvSpPr>
              <p:cNvPr id="65" name="Freeform 6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6" name="TextBox 6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7" name="Group 67"/>
            <p:cNvGrpSpPr/>
            <p:nvPr/>
          </p:nvGrpSpPr>
          <p:grpSpPr>
            <a:xfrm>
              <a:off x="339619" y="699744"/>
              <a:ext cx="470184" cy="90966"/>
              <a:chOff x="0" y="0"/>
              <a:chExt cx="135963" cy="26305"/>
            </a:xfrm>
          </p:grpSpPr>
          <p:sp>
            <p:nvSpPr>
              <p:cNvPr id="68" name="Freeform 6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9" name="TextBox 6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22795" y="-284578"/>
            <a:ext cx="18834843" cy="8196605"/>
            <a:chOff x="0" y="0"/>
            <a:chExt cx="25113123" cy="10928807"/>
          </a:xfrm>
        </p:grpSpPr>
        <p:pic>
          <p:nvPicPr>
            <p:cNvPr id="3" name="Picture 3"/>
            <p:cNvPicPr>
              <a:picLocks noChangeAspect="1"/>
            </p:cNvPicPr>
            <p:nvPr/>
          </p:nvPicPr>
          <p:blipFill>
            <a:blip r:embed="rId2">
              <a:alphaModFix amt="70000"/>
            </a:blip>
            <a:srcRect t="17371" b="17371"/>
            <a:stretch>
              <a:fillRect/>
            </a:stretch>
          </p:blipFill>
          <p:spPr>
            <a:xfrm>
              <a:off x="0" y="0"/>
              <a:ext cx="25113123" cy="10928807"/>
            </a:xfrm>
            <a:prstGeom prst="rect">
              <a:avLst/>
            </a:prstGeom>
          </p:spPr>
        </p:pic>
      </p:grpSp>
      <p:grpSp>
        <p:nvGrpSpPr>
          <p:cNvPr id="4" name="Group 4"/>
          <p:cNvGrpSpPr/>
          <p:nvPr/>
        </p:nvGrpSpPr>
        <p:grpSpPr>
          <a:xfrm rot="-10800000">
            <a:off x="-608340" y="-329508"/>
            <a:ext cx="20401015" cy="6432253"/>
            <a:chOff x="0" y="0"/>
            <a:chExt cx="5373107" cy="1694091"/>
          </a:xfrm>
        </p:grpSpPr>
        <p:sp>
          <p:nvSpPr>
            <p:cNvPr id="5" name="Freeform 5"/>
            <p:cNvSpPr/>
            <p:nvPr/>
          </p:nvSpPr>
          <p:spPr>
            <a:xfrm>
              <a:off x="0" y="0"/>
              <a:ext cx="5373107" cy="1694091"/>
            </a:xfrm>
            <a:custGeom>
              <a:avLst/>
              <a:gdLst/>
              <a:ahLst/>
              <a:cxnLst/>
              <a:rect l="l" t="t" r="r" b="b"/>
              <a:pathLst>
                <a:path w="5373107" h="1694091">
                  <a:moveTo>
                    <a:pt x="0" y="0"/>
                  </a:moveTo>
                  <a:lnTo>
                    <a:pt x="5373107" y="0"/>
                  </a:lnTo>
                  <a:lnTo>
                    <a:pt x="5373107" y="1694091"/>
                  </a:lnTo>
                  <a:lnTo>
                    <a:pt x="0" y="1694091"/>
                  </a:lnTo>
                  <a:close/>
                </a:path>
              </a:pathLst>
            </a:custGeom>
            <a:gradFill rotWithShape="1">
              <a:gsLst>
                <a:gs pos="0">
                  <a:srgbClr val="141414">
                    <a:alpha val="0"/>
                  </a:srgbClr>
                </a:gs>
                <a:gs pos="100000">
                  <a:srgbClr val="27F46A">
                    <a:alpha val="100000"/>
                  </a:srgbClr>
                </a:gs>
              </a:gsLst>
              <a:lin ang="5400000"/>
            </a:gra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p:cNvSpPr txBox="1"/>
            <p:nvPr/>
          </p:nvSpPr>
          <p:spPr>
            <a:xfrm>
              <a:off x="0" y="-28575"/>
              <a:ext cx="5373107" cy="172266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p:cNvGrpSpPr/>
          <p:nvPr/>
        </p:nvGrpSpPr>
        <p:grpSpPr>
          <a:xfrm>
            <a:off x="0" y="7912028"/>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0" y="7912028"/>
            <a:ext cx="18288000" cy="4988920"/>
            <a:chOff x="0" y="0"/>
            <a:chExt cx="24384000" cy="6651894"/>
          </a:xfrm>
        </p:grpSpPr>
        <p:pic>
          <p:nvPicPr>
            <p:cNvPr id="11" name="Picture 11"/>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12" name="Group 12"/>
          <p:cNvGrpSpPr/>
          <p:nvPr/>
        </p:nvGrpSpPr>
        <p:grpSpPr>
          <a:xfrm>
            <a:off x="1381772" y="9345931"/>
            <a:ext cx="15877529" cy="218887"/>
            <a:chOff x="0" y="0"/>
            <a:chExt cx="4181736" cy="57649"/>
          </a:xfrm>
        </p:grpSpPr>
        <p:sp>
          <p:nvSpPr>
            <p:cNvPr id="13" name="Freeform 13"/>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Box 14"/>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5" name="Group 15"/>
          <p:cNvGrpSpPr/>
          <p:nvPr/>
        </p:nvGrpSpPr>
        <p:grpSpPr>
          <a:xfrm>
            <a:off x="7569075" y="8385546"/>
            <a:ext cx="596911" cy="575398"/>
            <a:chOff x="0" y="0"/>
            <a:chExt cx="795881" cy="767197"/>
          </a:xfrm>
        </p:grpSpPr>
        <p:grpSp>
          <p:nvGrpSpPr>
            <p:cNvPr id="16" name="Group 16"/>
            <p:cNvGrpSpPr/>
            <p:nvPr/>
          </p:nvGrpSpPr>
          <p:grpSpPr>
            <a:xfrm rot="-5400000">
              <a:off x="76633" y="47950"/>
              <a:ext cx="767197" cy="671297"/>
              <a:chOff x="0" y="0"/>
              <a:chExt cx="812800" cy="711200"/>
            </a:xfrm>
          </p:grpSpPr>
          <p:sp>
            <p:nvSpPr>
              <p:cNvPr id="17" name="Freeform 17"/>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9" name="Group 19"/>
            <p:cNvGrpSpPr/>
            <p:nvPr/>
          </p:nvGrpSpPr>
          <p:grpSpPr>
            <a:xfrm>
              <a:off x="0" y="106015"/>
              <a:ext cx="124583" cy="555168"/>
              <a:chOff x="0" y="0"/>
              <a:chExt cx="131989" cy="588168"/>
            </a:xfrm>
          </p:grpSpPr>
          <p:sp>
            <p:nvSpPr>
              <p:cNvPr id="20" name="Freeform 20"/>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TextBox 21"/>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2" name="Group 22"/>
          <p:cNvGrpSpPr/>
          <p:nvPr/>
        </p:nvGrpSpPr>
        <p:grpSpPr>
          <a:xfrm>
            <a:off x="10122015" y="8385546"/>
            <a:ext cx="596911" cy="575398"/>
            <a:chOff x="0" y="0"/>
            <a:chExt cx="795881" cy="767197"/>
          </a:xfrm>
        </p:grpSpPr>
        <p:grpSp>
          <p:nvGrpSpPr>
            <p:cNvPr id="23" name="Group 23"/>
            <p:cNvGrpSpPr/>
            <p:nvPr/>
          </p:nvGrpSpPr>
          <p:grpSpPr>
            <a:xfrm rot="5400000">
              <a:off x="-47950" y="47950"/>
              <a:ext cx="767197" cy="671297"/>
              <a:chOff x="0" y="0"/>
              <a:chExt cx="812800" cy="711200"/>
            </a:xfrm>
          </p:grpSpPr>
          <p:sp>
            <p:nvSpPr>
              <p:cNvPr id="24" name="Freeform 24"/>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6" name="Group 26"/>
            <p:cNvGrpSpPr/>
            <p:nvPr/>
          </p:nvGrpSpPr>
          <p:grpSpPr>
            <a:xfrm rot="-10800000">
              <a:off x="671297" y="106015"/>
              <a:ext cx="124583" cy="555168"/>
              <a:chOff x="0" y="0"/>
              <a:chExt cx="131989" cy="588168"/>
            </a:xfrm>
          </p:grpSpPr>
          <p:sp>
            <p:nvSpPr>
              <p:cNvPr id="27" name="Freeform 27"/>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TextBox 28"/>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9" name="Freeform 29"/>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Freeform 30"/>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1" name="Group 31"/>
          <p:cNvGrpSpPr/>
          <p:nvPr/>
        </p:nvGrpSpPr>
        <p:grpSpPr>
          <a:xfrm>
            <a:off x="1381772" y="9345931"/>
            <a:ext cx="14879744" cy="218887"/>
            <a:chOff x="0" y="0"/>
            <a:chExt cx="3918945" cy="57649"/>
          </a:xfrm>
        </p:grpSpPr>
        <p:sp>
          <p:nvSpPr>
            <p:cNvPr id="32" name="Freeform 32"/>
            <p:cNvSpPr/>
            <p:nvPr/>
          </p:nvSpPr>
          <p:spPr>
            <a:xfrm>
              <a:off x="0" y="0"/>
              <a:ext cx="3918945" cy="57649"/>
            </a:xfrm>
            <a:custGeom>
              <a:avLst/>
              <a:gdLst/>
              <a:ahLst/>
              <a:cxnLst/>
              <a:rect l="l" t="t" r="r" b="b"/>
              <a:pathLst>
                <a:path w="3918945" h="57649">
                  <a:moveTo>
                    <a:pt x="0" y="0"/>
                  </a:moveTo>
                  <a:lnTo>
                    <a:pt x="3918945" y="0"/>
                  </a:lnTo>
                  <a:lnTo>
                    <a:pt x="3918945"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p:cNvSpPr txBox="1"/>
            <p:nvPr/>
          </p:nvSpPr>
          <p:spPr>
            <a:xfrm>
              <a:off x="0" y="-28575"/>
              <a:ext cx="3918945"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4" name="Group 34"/>
          <p:cNvGrpSpPr/>
          <p:nvPr/>
        </p:nvGrpSpPr>
        <p:grpSpPr>
          <a:xfrm>
            <a:off x="16261517" y="628765"/>
            <a:ext cx="1262002" cy="1262002"/>
            <a:chOff x="0" y="0"/>
            <a:chExt cx="1682669" cy="1682669"/>
          </a:xfrm>
        </p:grpSpPr>
        <p:grpSp>
          <p:nvGrpSpPr>
            <p:cNvPr id="35" name="Group 35"/>
            <p:cNvGrpSpPr/>
            <p:nvPr/>
          </p:nvGrpSpPr>
          <p:grpSpPr>
            <a:xfrm>
              <a:off x="0" y="0"/>
              <a:ext cx="1682669" cy="168266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TextBox 37"/>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8" name="Group 38"/>
            <p:cNvGrpSpPr/>
            <p:nvPr/>
          </p:nvGrpSpPr>
          <p:grpSpPr>
            <a:xfrm>
              <a:off x="497177" y="525129"/>
              <a:ext cx="688315" cy="133167"/>
              <a:chOff x="0" y="0"/>
              <a:chExt cx="135963" cy="26305"/>
            </a:xfrm>
          </p:grpSpPr>
          <p:sp>
            <p:nvSpPr>
              <p:cNvPr id="39" name="Freeform 39"/>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p:cNvGrpSpPr/>
            <p:nvPr/>
          </p:nvGrpSpPr>
          <p:grpSpPr>
            <a:xfrm>
              <a:off x="497177" y="776906"/>
              <a:ext cx="688315" cy="133167"/>
              <a:chOff x="0" y="0"/>
              <a:chExt cx="135963" cy="26305"/>
            </a:xfrm>
          </p:grpSpPr>
          <p:sp>
            <p:nvSpPr>
              <p:cNvPr id="42" name="Freeform 4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p:cNvGrpSpPr/>
            <p:nvPr/>
          </p:nvGrpSpPr>
          <p:grpSpPr>
            <a:xfrm>
              <a:off x="497177" y="1024373"/>
              <a:ext cx="688315" cy="133167"/>
              <a:chOff x="0" y="0"/>
              <a:chExt cx="135963" cy="26305"/>
            </a:xfrm>
          </p:grpSpPr>
          <p:sp>
            <p:nvSpPr>
              <p:cNvPr id="45" name="Freeform 4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47" name="Group 47"/>
          <p:cNvGrpSpPr/>
          <p:nvPr/>
        </p:nvGrpSpPr>
        <p:grpSpPr>
          <a:xfrm>
            <a:off x="8699385" y="8226853"/>
            <a:ext cx="892783" cy="892783"/>
            <a:chOff x="0" y="0"/>
            <a:chExt cx="1190378" cy="1190378"/>
          </a:xfrm>
        </p:grpSpPr>
        <p:grpSp>
          <p:nvGrpSpPr>
            <p:cNvPr id="48" name="Group 48"/>
            <p:cNvGrpSpPr/>
            <p:nvPr/>
          </p:nvGrpSpPr>
          <p:grpSpPr>
            <a:xfrm>
              <a:off x="0" y="0"/>
              <a:ext cx="1190378" cy="1190378"/>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TextBox 5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51" name="Freeform 51"/>
            <p:cNvSpPr/>
            <p:nvPr/>
          </p:nvSpPr>
          <p:spPr>
            <a:xfrm>
              <a:off x="335601" y="287314"/>
              <a:ext cx="492600" cy="615750"/>
            </a:xfrm>
            <a:custGeom>
              <a:avLst/>
              <a:gdLst/>
              <a:ahLst/>
              <a:cxnLst/>
              <a:rect l="l" t="t" r="r" b="b"/>
              <a:pathLst>
                <a:path w="492600" h="615750">
                  <a:moveTo>
                    <a:pt x="0" y="0"/>
                  </a:moveTo>
                  <a:lnTo>
                    <a:pt x="492600" y="0"/>
                  </a:lnTo>
                  <a:lnTo>
                    <a:pt x="492600" y="615750"/>
                  </a:lnTo>
                  <a:lnTo>
                    <a:pt x="0" y="6157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52" name="Group 52"/>
            <p:cNvGrpSpPr/>
            <p:nvPr/>
          </p:nvGrpSpPr>
          <p:grpSpPr>
            <a:xfrm rot="5400000">
              <a:off x="261964" y="274868"/>
              <a:ext cx="355440" cy="311010"/>
              <a:chOff x="0" y="0"/>
              <a:chExt cx="812800" cy="711200"/>
            </a:xfrm>
          </p:grpSpPr>
          <p:sp>
            <p:nvSpPr>
              <p:cNvPr id="53" name="Freeform 5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TextBox 54"/>
              <p:cNvSpPr txBox="1"/>
              <p:nvPr/>
            </p:nvSpPr>
            <p:spPr>
              <a:xfrm>
                <a:off x="127000" y="22225"/>
                <a:ext cx="558800" cy="3587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5" name="TextBox 55"/>
          <p:cNvSpPr txBox="1"/>
          <p:nvPr/>
        </p:nvSpPr>
        <p:spPr>
          <a:xfrm>
            <a:off x="1028700" y="1065884"/>
            <a:ext cx="12382500" cy="121828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484"/>
              </a:lnSpc>
            </a:pPr>
            <a:r>
              <a:rPr lang="en-US" sz="9484" b="1">
                <a:solidFill>
                  <a:srgbClr val="FFFFFF"/>
                </a:solidFill>
                <a:latin typeface="Agrandir Wide Bold"/>
                <a:ea typeface="Agrandir Wide Bold"/>
                <a:cs typeface="Agrandir Wide Bold"/>
                <a:sym typeface="Agrandir Wide Bold"/>
              </a:rPr>
              <a:t>THANK YOU</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881016" y="770818"/>
            <a:ext cx="10119435" cy="6274050"/>
          </a:xfrm>
          <a:custGeom>
            <a:avLst/>
            <a:gdLst/>
            <a:ahLst/>
            <a:cxnLst/>
            <a:rect l="l" t="t" r="r" b="b"/>
            <a:pathLst>
              <a:path w="10119435" h="6274050">
                <a:moveTo>
                  <a:pt x="0" y="0"/>
                </a:moveTo>
                <a:lnTo>
                  <a:pt x="10119435" y="0"/>
                </a:lnTo>
                <a:lnTo>
                  <a:pt x="10119435" y="6274050"/>
                </a:lnTo>
                <a:lnTo>
                  <a:pt x="0" y="6274050"/>
                </a:lnTo>
                <a:lnTo>
                  <a:pt x="0" y="0"/>
                </a:lnTo>
                <a:close/>
              </a:path>
            </a:pathLst>
          </a:custGeom>
          <a:blipFill>
            <a:blip r:embed="rId2"/>
            <a:stretch>
              <a:fillRect/>
            </a:stretch>
          </a:blipFill>
        </p:spPr>
        <p:txBody>
          <a:bodyPr/>
          <a:lstStyle/>
          <a:p>
            <a:endParaRPr/>
          </a:p>
        </p:txBody>
      </p:sp>
      <p:sp>
        <p:nvSpPr>
          <p:cNvPr id="3" name="Freeform 3"/>
          <p:cNvSpPr/>
          <p:nvPr/>
        </p:nvSpPr>
        <p:spPr>
          <a:xfrm>
            <a:off x="153188" y="139817"/>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4" name="Freeform 4"/>
          <p:cNvSpPr/>
          <p:nvPr/>
        </p:nvSpPr>
        <p:spPr>
          <a:xfrm>
            <a:off x="0" y="7803532"/>
            <a:ext cx="18288000" cy="3194596"/>
          </a:xfrm>
          <a:custGeom>
            <a:avLst/>
            <a:gdLst/>
            <a:ahLst/>
            <a:cxnLst/>
            <a:rect l="l" t="t" r="r" b="b"/>
            <a:pathLst>
              <a:path w="18288000" h="3194596">
                <a:moveTo>
                  <a:pt x="0" y="0"/>
                </a:moveTo>
                <a:lnTo>
                  <a:pt x="18288000" y="0"/>
                </a:lnTo>
                <a:lnTo>
                  <a:pt x="18288000" y="3194596"/>
                </a:lnTo>
                <a:lnTo>
                  <a:pt x="0" y="3194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grpSp>
        <p:nvGrpSpPr>
          <p:cNvPr id="5" name="Group 5"/>
          <p:cNvGrpSpPr/>
          <p:nvPr/>
        </p:nvGrpSpPr>
        <p:grpSpPr>
          <a:xfrm>
            <a:off x="0" y="7912028"/>
            <a:ext cx="18288000" cy="4988920"/>
            <a:chOff x="0" y="0"/>
            <a:chExt cx="24384000" cy="6651893"/>
          </a:xfrm>
        </p:grpSpPr>
        <p:sp>
          <p:nvSpPr>
            <p:cNvPr id="6" name="Freeform 6"/>
            <p:cNvSpPr/>
            <p:nvPr/>
          </p:nvSpPr>
          <p:spPr>
            <a:xfrm>
              <a:off x="0" y="0"/>
              <a:ext cx="24384000" cy="6651879"/>
            </a:xfrm>
            <a:custGeom>
              <a:avLst/>
              <a:gdLst/>
              <a:ahLst/>
              <a:cxnLst/>
              <a:rect l="l" t="t" r="r" b="b"/>
              <a:pathLst>
                <a:path w="24384000" h="6651879">
                  <a:moveTo>
                    <a:pt x="0" y="0"/>
                  </a:moveTo>
                  <a:lnTo>
                    <a:pt x="24384000" y="0"/>
                  </a:lnTo>
                  <a:lnTo>
                    <a:pt x="24384000" y="6651879"/>
                  </a:lnTo>
                  <a:lnTo>
                    <a:pt x="0" y="6651879"/>
                  </a:lnTo>
                  <a:lnTo>
                    <a:pt x="0" y="0"/>
                  </a:lnTo>
                  <a:close/>
                </a:path>
              </a:pathLst>
            </a:custGeom>
            <a:blipFill>
              <a:blip r:embed="rId7">
                <a:alphaModFix amt="41999"/>
              </a:blip>
              <a:stretch>
                <a:fillRect t="-48744" r="-52" b="-48744"/>
              </a:stretch>
            </a:blipFill>
          </p:spPr>
          <p:txBody>
            <a:bodyPr/>
            <a:lstStyle/>
            <a:p>
              <a:endParaRPr/>
            </a:p>
          </p:txBody>
        </p:sp>
      </p:grpSp>
      <p:sp>
        <p:nvSpPr>
          <p:cNvPr id="7" name="Freeform 7"/>
          <p:cNvSpPr/>
          <p:nvPr/>
        </p:nvSpPr>
        <p:spPr>
          <a:xfrm>
            <a:off x="1381772" y="9237435"/>
            <a:ext cx="15877529" cy="327383"/>
          </a:xfrm>
          <a:custGeom>
            <a:avLst/>
            <a:gdLst/>
            <a:ahLst/>
            <a:cxnLst/>
            <a:rect l="l" t="t" r="r" b="b"/>
            <a:pathLst>
              <a:path w="15877528" h="327383">
                <a:moveTo>
                  <a:pt x="0" y="0"/>
                </a:moveTo>
                <a:lnTo>
                  <a:pt x="15877528" y="0"/>
                </a:lnTo>
                <a:lnTo>
                  <a:pt x="15877528" y="327383"/>
                </a:lnTo>
                <a:lnTo>
                  <a:pt x="0" y="327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a:p>
        </p:txBody>
      </p:sp>
      <p:sp>
        <p:nvSpPr>
          <p:cNvPr id="8" name="Freeform 8"/>
          <p:cNvSpPr/>
          <p:nvPr/>
        </p:nvSpPr>
        <p:spPr>
          <a:xfrm>
            <a:off x="7569075" y="8403551"/>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a:p>
        </p:txBody>
      </p:sp>
      <p:sp>
        <p:nvSpPr>
          <p:cNvPr id="9" name="Freeform 9"/>
          <p:cNvSpPr/>
          <p:nvPr/>
        </p:nvSpPr>
        <p:spPr>
          <a:xfrm>
            <a:off x="10095043" y="8403552"/>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a:p>
        </p:txBody>
      </p:sp>
      <p:sp>
        <p:nvSpPr>
          <p:cNvPr id="10" name="Freeform 10"/>
          <p:cNvSpPr/>
          <p:nvPr/>
        </p:nvSpPr>
        <p:spPr>
          <a:xfrm>
            <a:off x="8695831" y="8226853"/>
            <a:ext cx="892783" cy="892783"/>
          </a:xfrm>
          <a:custGeom>
            <a:avLst/>
            <a:gdLst/>
            <a:ahLst/>
            <a:cxnLst/>
            <a:rect l="l" t="t" r="r" b="b"/>
            <a:pathLst>
              <a:path w="892783" h="892783">
                <a:moveTo>
                  <a:pt x="0" y="0"/>
                </a:moveTo>
                <a:lnTo>
                  <a:pt x="892783" y="0"/>
                </a:lnTo>
                <a:lnTo>
                  <a:pt x="892783" y="892783"/>
                </a:lnTo>
                <a:lnTo>
                  <a:pt x="0" y="8927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a:p>
        </p:txBody>
      </p:sp>
      <p:sp>
        <p:nvSpPr>
          <p:cNvPr id="11" name="Freeform 11"/>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16">
              <a:extLst>
                <a:ext uri="{96DAC541-7B7A-43D3-8B79-37D633B846F1}">
                  <asvg:svgBlip xmlns:asvg="http://schemas.microsoft.com/office/drawing/2016/SVG/main" r:embed="rId17"/>
                </a:ext>
              </a:extLst>
            </a:blip>
            <a:stretch>
              <a:fillRect t="-312" b="-312"/>
            </a:stretch>
          </a:blipFill>
        </p:spPr>
        <p:txBody>
          <a:bodyPr/>
          <a:lstStyle/>
          <a:p>
            <a:endParaRPr/>
          </a:p>
        </p:txBody>
      </p:sp>
      <p:sp>
        <p:nvSpPr>
          <p:cNvPr id="12" name="Freeform 12"/>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18">
              <a:extLst>
                <a:ext uri="{96DAC541-7B7A-43D3-8B79-37D633B846F1}">
                  <asvg:svgBlip xmlns:asvg="http://schemas.microsoft.com/office/drawing/2016/SVG/main" r:embed="rId19"/>
                </a:ext>
              </a:extLst>
            </a:blip>
            <a:stretch>
              <a:fillRect t="-376" b="-376"/>
            </a:stretch>
          </a:blipFill>
        </p:spPr>
        <p:txBody>
          <a:bodyPr/>
          <a:lstStyle/>
          <a:p>
            <a:endParaRPr/>
          </a:p>
        </p:txBody>
      </p:sp>
      <p:sp>
        <p:nvSpPr>
          <p:cNvPr id="13" name="TextBox 13"/>
          <p:cNvSpPr txBox="1"/>
          <p:nvPr/>
        </p:nvSpPr>
        <p:spPr>
          <a:xfrm>
            <a:off x="565076" y="1325619"/>
            <a:ext cx="7315940" cy="6092368"/>
          </a:xfrm>
          <a:prstGeom prst="rect">
            <a:avLst/>
          </a:prstGeom>
        </p:spPr>
        <p:txBody>
          <a:bodyPr lIns="0" tIns="0" rIns="0" bIns="0" rtlCol="0" anchor="t">
            <a:spAutoFit/>
          </a:bodyPr>
          <a:lstStyle/>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Energy and danceability show similar peaked distributions, indicating optimized ranges for listener engagement</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Instrumentalness density spikes near zero, confirming the streaming era's vocal preference</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Valence distribution is remarkably symmetric, showing equal audience demand for happy and sad music</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Tempo variability reflects genre diversity while clustering around 120 BPM sweet spot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00481" y="328260"/>
            <a:ext cx="7122433" cy="3730374"/>
          </a:xfrm>
          <a:custGeom>
            <a:avLst/>
            <a:gdLst/>
            <a:ahLst/>
            <a:cxnLst/>
            <a:rect l="l" t="t" r="r" b="b"/>
            <a:pathLst>
              <a:path w="7122432" h="3730373">
                <a:moveTo>
                  <a:pt x="0" y="0"/>
                </a:moveTo>
                <a:lnTo>
                  <a:pt x="7122432" y="0"/>
                </a:lnTo>
                <a:lnTo>
                  <a:pt x="7122432" y="3730374"/>
                </a:lnTo>
                <a:lnTo>
                  <a:pt x="0" y="3730374"/>
                </a:lnTo>
                <a:lnTo>
                  <a:pt x="0" y="0"/>
                </a:lnTo>
                <a:close/>
              </a:path>
            </a:pathLst>
          </a:custGeom>
          <a:blipFill>
            <a:blip r:embed="rId2"/>
            <a:stretch>
              <a:fillRect/>
            </a:stretch>
          </a:blipFill>
        </p:spPr>
        <p:txBody>
          <a:bodyPr/>
          <a:lstStyle/>
          <a:p>
            <a:endParaRPr/>
          </a:p>
        </p:txBody>
      </p:sp>
      <p:sp>
        <p:nvSpPr>
          <p:cNvPr id="3" name="Freeform 3"/>
          <p:cNvSpPr/>
          <p:nvPr/>
        </p:nvSpPr>
        <p:spPr>
          <a:xfrm>
            <a:off x="9699132" y="397699"/>
            <a:ext cx="7233929" cy="3788770"/>
          </a:xfrm>
          <a:custGeom>
            <a:avLst/>
            <a:gdLst/>
            <a:ahLst/>
            <a:cxnLst/>
            <a:rect l="l" t="t" r="r" b="b"/>
            <a:pathLst>
              <a:path w="7233929" h="3788770">
                <a:moveTo>
                  <a:pt x="0" y="0"/>
                </a:moveTo>
                <a:lnTo>
                  <a:pt x="7233928" y="0"/>
                </a:lnTo>
                <a:lnTo>
                  <a:pt x="7233928" y="3788770"/>
                </a:lnTo>
                <a:lnTo>
                  <a:pt x="0" y="3788770"/>
                </a:lnTo>
                <a:lnTo>
                  <a:pt x="0" y="0"/>
                </a:lnTo>
                <a:close/>
              </a:path>
            </a:pathLst>
          </a:custGeom>
          <a:blipFill>
            <a:blip r:embed="rId3"/>
            <a:stretch>
              <a:fillRect/>
            </a:stretch>
          </a:blipFill>
        </p:spPr>
        <p:txBody>
          <a:bodyPr/>
          <a:lstStyle/>
          <a:p>
            <a:endParaRPr/>
          </a:p>
        </p:txBody>
      </p:sp>
      <p:sp>
        <p:nvSpPr>
          <p:cNvPr id="4" name="Freeform 4"/>
          <p:cNvSpPr/>
          <p:nvPr/>
        </p:nvSpPr>
        <p:spPr>
          <a:xfrm>
            <a:off x="11290339" y="5143500"/>
            <a:ext cx="6599962" cy="3456730"/>
          </a:xfrm>
          <a:custGeom>
            <a:avLst/>
            <a:gdLst/>
            <a:ahLst/>
            <a:cxnLst/>
            <a:rect l="l" t="t" r="r" b="b"/>
            <a:pathLst>
              <a:path w="6599962" h="3456730">
                <a:moveTo>
                  <a:pt x="0" y="0"/>
                </a:moveTo>
                <a:lnTo>
                  <a:pt x="6599962" y="0"/>
                </a:lnTo>
                <a:lnTo>
                  <a:pt x="6599962" y="3456730"/>
                </a:lnTo>
                <a:lnTo>
                  <a:pt x="0" y="3456730"/>
                </a:lnTo>
                <a:lnTo>
                  <a:pt x="0" y="0"/>
                </a:lnTo>
                <a:close/>
              </a:path>
            </a:pathLst>
          </a:custGeom>
          <a:blipFill>
            <a:blip r:embed="rId4"/>
            <a:stretch>
              <a:fillRect/>
            </a:stretch>
          </a:blipFill>
        </p:spPr>
        <p:txBody>
          <a:bodyPr/>
          <a:lstStyle/>
          <a:p>
            <a:endParaRPr/>
          </a:p>
        </p:txBody>
      </p:sp>
      <p:sp>
        <p:nvSpPr>
          <p:cNvPr id="5" name="Freeform 5"/>
          <p:cNvSpPr/>
          <p:nvPr/>
        </p:nvSpPr>
        <p:spPr>
          <a:xfrm>
            <a:off x="16628300" y="397699"/>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6" name="TextBox 6"/>
          <p:cNvSpPr txBox="1"/>
          <p:nvPr/>
        </p:nvSpPr>
        <p:spPr>
          <a:xfrm>
            <a:off x="0" y="4554791"/>
            <a:ext cx="10764022" cy="5085253"/>
          </a:xfrm>
          <a:prstGeom prst="rect">
            <a:avLst/>
          </a:prstGeom>
        </p:spPr>
        <p:txBody>
          <a:bodyPr lIns="0" tIns="0" rIns="0" bIns="0" rtlCol="0" anchor="t">
            <a:spAutoFit/>
          </a:bodyPr>
          <a:lstStyle/>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An overwhelming 87.1% of all songs share the exact same rhythmic foundation, revealing unprecedented standardization in how modern music is constructed</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The distribution across musical keys shows remarkable balance, with the most popular key representing only 12.7% of tracks, demonstrating diverse creative preferences</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The nearly perfect 52/48 split between major and minor keys indicates audiences crave both joyful and emotional musical experiences equally</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This analysis reveals a fascinating contrast: extreme rhythmic conformity coexists with rich harmonic diversity in today's music landscape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36"/>
  <p:tag name="AS_OS" val="Microsoft Windows NT 10.0.20348.0"/>
  <p:tag name="AS_RELEASE_DATE" val="2025.01.14"/>
  <p:tag name="AS_TITLE" val="Aspose.Slides for .NET6"/>
  <p:tag name="AS_VERSION" val="2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13027</Words>
  <Application>Microsoft Office PowerPoint</Application>
  <PresentationFormat>Custom</PresentationFormat>
  <Paragraphs>835</Paragraphs>
  <Slides>77</Slides>
  <Notes>3</Notes>
  <HiddenSlides>0</HiddenSlides>
  <MMClips>0</MMClips>
  <ScaleCrop>false</ScaleCrop>
  <HeadingPairs>
    <vt:vector size="6" baseType="variant">
      <vt:variant>
        <vt:lpstr>Fonts Used</vt:lpstr>
      </vt:variant>
      <vt:variant>
        <vt:i4>21</vt:i4>
      </vt:variant>
      <vt:variant>
        <vt:lpstr>Theme</vt:lpstr>
      </vt:variant>
      <vt:variant>
        <vt:i4>4</vt:i4>
      </vt:variant>
      <vt:variant>
        <vt:lpstr>Slide Titles</vt:lpstr>
      </vt:variant>
      <vt:variant>
        <vt:i4>77</vt:i4>
      </vt:variant>
    </vt:vector>
  </HeadingPairs>
  <TitlesOfParts>
    <vt:vector size="102" baseType="lpstr">
      <vt:lpstr>Google Sans Text</vt:lpstr>
      <vt:lpstr>Agrandir Bold</vt:lpstr>
      <vt:lpstr>Agrandir Wide</vt:lpstr>
      <vt:lpstr>fkGrotesk</vt:lpstr>
      <vt:lpstr>Agrandir Wide Bold</vt:lpstr>
      <vt:lpstr>Algerian</vt:lpstr>
      <vt:lpstr>Canva Student Font</vt:lpstr>
      <vt:lpstr>Calibri</vt:lpstr>
      <vt:lpstr>Cascadia Mono</vt:lpstr>
      <vt:lpstr>Jokerman</vt:lpstr>
      <vt:lpstr>Arapey Bold</vt:lpstr>
      <vt:lpstr>Arial Rounded MT Bold</vt:lpstr>
      <vt:lpstr>Maiandra GD</vt:lpstr>
      <vt:lpstr>Cascadia Code</vt:lpstr>
      <vt:lpstr>Courier New</vt:lpstr>
      <vt:lpstr>Castellar</vt:lpstr>
      <vt:lpstr>Constantia</vt:lpstr>
      <vt:lpstr>Footlight MT Light</vt:lpstr>
      <vt:lpstr>Arial</vt:lpstr>
      <vt:lpstr>Arial Black</vt:lpstr>
      <vt:lpstr>Arapey</vt:lpstr>
      <vt:lpstr>Office Theme</vt:lpstr>
      <vt:lpstr>Office Theme</vt:lpstr>
      <vt:lpstr>Office Theme</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Analysis of categorical variable-language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ANALYSIS</dc:title>
  <dc:creator>ADRIJA</dc:creator>
  <cp:lastModifiedBy>adrija kundu</cp:lastModifiedBy>
  <cp:revision>4</cp:revision>
  <dcterms:created xsi:type="dcterms:W3CDTF">2006-08-16T00:00:00Z</dcterms:created>
  <dcterms:modified xsi:type="dcterms:W3CDTF">2025-10-05T18:10:32Z</dcterms:modified>
</cp:coreProperties>
</file>